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video/x-ms-wmv" Extension="wmv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394" r:id="rId3"/>
    <p:sldId id="373" r:id="rId4"/>
    <p:sldId id="384" r:id="rId5"/>
    <p:sldId id="385" r:id="rId6"/>
    <p:sldId id="386" r:id="rId7"/>
    <p:sldId id="397" r:id="rId8"/>
    <p:sldId id="396" r:id="rId9"/>
    <p:sldId id="388" r:id="rId10"/>
    <p:sldId id="372" r:id="rId11"/>
    <p:sldId id="390" r:id="rId12"/>
    <p:sldId id="392" r:id="rId13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0A7C"/>
    <a:srgbClr val="182C7F"/>
    <a:srgbClr val="3185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71" autoAdjust="0"/>
    <p:restoredTop sz="94660"/>
  </p:normalViewPr>
  <p:slideViewPr>
    <p:cSldViewPr showGuides="1">
      <p:cViewPr varScale="1">
        <p:scale>
          <a:sx n="139" d="100"/>
          <a:sy n="139" d="100"/>
        </p:scale>
        <p:origin x="192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D96C38-5CC6-4E5F-B480-43626F6B2B19}" type="datetimeFigureOut">
              <a:rPr lang="ru-RU" smtClean="0"/>
              <a:t>08.09.2025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DA689E-BF25-459B-AC17-D0F562D79E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137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353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496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978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571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347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170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08.09.2025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756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08.09.2025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494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08.09.2025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257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976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56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5B961-173D-41C4-A722-0B2AA6CD2F7B}" type="datetimeFigureOut">
              <a:rPr lang="ru-RU" smtClean="0"/>
              <a:t>08.09.2025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56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 ?><Relationships xmlns="http://schemas.openxmlformats.org/package/2006/relationships"><Relationship Id="rId3" Target="../media/image13.png" Type="http://schemas.openxmlformats.org/officeDocument/2006/relationships/image"/><Relationship Id="rId2" Target="../media/image2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16.jpeg" Type="http://schemas.openxmlformats.org/officeDocument/2006/relationships/image"/><Relationship Id="rId5" Target="../media/image15.jpeg" Type="http://schemas.openxmlformats.org/officeDocument/2006/relationships/image"/><Relationship Id="rId4" Target="../media/image14.jpeg" Type="http://schemas.openxmlformats.org/officeDocument/2006/relationships/image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hotoclub.by/images/main76/765087_main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" y="-6673"/>
            <a:ext cx="4013937" cy="518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2987824" y="987574"/>
            <a:ext cx="5749420" cy="158417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3606841" y="1419622"/>
            <a:ext cx="5035914" cy="810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ДЕНЬ 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НАРОДНОГО 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ЕДИНСТВА:</a:t>
            </a:r>
            <a:b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ЗНАЧЕНИЕ МИРА И СОГЛАСИЯ</a:t>
            </a:r>
            <a:endParaRPr lang="ru-RU" sz="25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275856" y="1172259"/>
            <a:ext cx="180020" cy="12554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3959932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4175956" y="2931790"/>
            <a:ext cx="450050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b="1" dirty="0">
                <a:solidFill>
                  <a:srgbClr val="002060"/>
                </a:solidFill>
              </a:rPr>
              <a:t>Единый день </a:t>
            </a:r>
            <a:br>
              <a:rPr lang="ru-RU" sz="2300" b="1" dirty="0">
                <a:solidFill>
                  <a:srgbClr val="002060"/>
                </a:solidFill>
              </a:rPr>
            </a:br>
            <a:r>
              <a:rPr lang="ru-RU" sz="2300" b="1" dirty="0">
                <a:solidFill>
                  <a:srgbClr val="002060"/>
                </a:solidFill>
              </a:rPr>
              <a:t>информирования населения </a:t>
            </a:r>
            <a:r>
              <a:rPr lang="ru-RU" sz="2300" b="1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300" b="1" dirty="0">
                <a:solidFill>
                  <a:schemeClr val="tx2">
                    <a:lumMod val="75000"/>
                  </a:schemeClr>
                </a:solidFill>
              </a:rPr>
            </a:br>
            <a:endParaRPr lang="ru-RU" sz="23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627934" y="4484362"/>
            <a:ext cx="17751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сентябрь </a:t>
            </a:r>
            <a:r>
              <a:rPr lang="ru-RU" dirty="0"/>
              <a:t>2025 г.</a:t>
            </a:r>
          </a:p>
        </p:txBody>
      </p:sp>
      <p:sp>
        <p:nvSpPr>
          <p:cNvPr id="4" name="AutoShape 2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830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131840" y="483518"/>
            <a:ext cx="5760640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БЕЛОРУССКИЕ ИНИЦИАТИВЫ ПО УКРЕПЛЕНИЮ ГЛОБАЛЬНОЙ БЕЗОПАСНОСТИ</a:t>
            </a:r>
          </a:p>
          <a:p>
            <a:endParaRPr lang="ru-RU" dirty="0" smtClean="0">
              <a:solidFill>
                <a:schemeClr val="bg1"/>
              </a:solidFill>
            </a:endParaRPr>
          </a:p>
          <a:p>
            <a:r>
              <a:rPr lang="ru-RU" b="1" dirty="0" smtClean="0">
                <a:solidFill>
                  <a:schemeClr val="bg1"/>
                </a:solidFill>
              </a:rPr>
              <a:t>Новая </a:t>
            </a:r>
            <a:r>
              <a:rPr lang="ru-RU" b="1" dirty="0">
                <a:solidFill>
                  <a:schemeClr val="bg1"/>
                </a:solidFill>
              </a:rPr>
              <a:t>дипломатическая </a:t>
            </a:r>
            <a:r>
              <a:rPr lang="ru-RU" b="1" dirty="0" smtClean="0">
                <a:solidFill>
                  <a:schemeClr val="bg1"/>
                </a:solidFill>
              </a:rPr>
              <a:t>инициатива</a:t>
            </a:r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«</a:t>
            </a:r>
            <a:r>
              <a:rPr lang="ru-RU" b="1" dirty="0" smtClean="0">
                <a:solidFill>
                  <a:schemeClr val="bg1"/>
                </a:solidFill>
              </a:rPr>
              <a:t>Евразийская </a:t>
            </a:r>
            <a:r>
              <a:rPr lang="ru-RU" b="1" dirty="0">
                <a:solidFill>
                  <a:schemeClr val="bg1"/>
                </a:solidFill>
              </a:rPr>
              <a:t>хартия многообразия и многополярности в XXI </a:t>
            </a:r>
            <a:r>
              <a:rPr lang="ru-RU" b="1" dirty="0" smtClean="0">
                <a:solidFill>
                  <a:schemeClr val="bg1"/>
                </a:solidFill>
              </a:rPr>
              <a:t>веке»</a:t>
            </a:r>
            <a:endParaRPr lang="ru-RU" dirty="0">
              <a:solidFill>
                <a:schemeClr val="bg1"/>
              </a:solidFill>
            </a:endParaRPr>
          </a:p>
          <a:p>
            <a:pPr>
              <a:lnSpc>
                <a:spcPts val="2400"/>
              </a:lnSpc>
            </a:pPr>
            <a:r>
              <a:rPr lang="ru-RU" dirty="0" smtClean="0">
                <a:solidFill>
                  <a:schemeClr val="bg1"/>
                </a:solidFill>
              </a:rPr>
              <a:t>получает </a:t>
            </a:r>
            <a:r>
              <a:rPr lang="ru-RU" dirty="0">
                <a:solidFill>
                  <a:schemeClr val="bg1"/>
                </a:solidFill>
              </a:rPr>
              <a:t>поддержку ключевых международных организаций: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✓ ШОС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✓ БРИКС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✓ ЕС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✓ АСЕАН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✓ СНГ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✓ ЕАЭС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716016" y="3003798"/>
            <a:ext cx="4427984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932040" y="3093226"/>
            <a:ext cx="42119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b="1" dirty="0"/>
              <a:t>Беларусь -</a:t>
            </a:r>
            <a:r>
              <a:rPr lang="ru-RU" sz="1500" b="1" dirty="0" smtClean="0"/>
              <a:t> </a:t>
            </a:r>
            <a:r>
              <a:rPr lang="ru-RU" sz="1500" b="1" dirty="0"/>
              <a:t>страна, проводящая открытые экспертные дискуссии по вопросам: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500" dirty="0" smtClean="0"/>
              <a:t>международной </a:t>
            </a:r>
            <a:r>
              <a:rPr lang="ru-RU" sz="1500" dirty="0"/>
              <a:t>безопасности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500" dirty="0" smtClean="0"/>
              <a:t>многополярного мироустройства</a:t>
            </a:r>
            <a:endParaRPr lang="ru-RU" sz="15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500" dirty="0" smtClean="0"/>
              <a:t>гармонизации </a:t>
            </a:r>
            <a:r>
              <a:rPr lang="ru-RU" sz="1500" dirty="0"/>
              <a:t>межгосударственных отношений</a:t>
            </a:r>
          </a:p>
        </p:txBody>
      </p:sp>
    </p:spTree>
    <p:extLst>
      <p:ext uri="{BB962C8B-B14F-4D97-AF65-F5344CB8AC3E}">
        <p14:creationId xmlns:p14="http://schemas.microsoft.com/office/powerpoint/2010/main" val="1926545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42791" y="4227934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594488" y="-164554"/>
            <a:ext cx="112152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0" b="1" i="1" dirty="0" smtClean="0">
                <a:solidFill>
                  <a:schemeClr val="bg1"/>
                </a:solidFill>
              </a:rPr>
              <a:t>“</a:t>
            </a:r>
            <a:endParaRPr lang="ru-RU" sz="14000" b="1" i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7804158" y="2557229"/>
            <a:ext cx="123368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0" b="1" i="1" dirty="0" smtClean="0">
                <a:solidFill>
                  <a:schemeClr val="bg1"/>
                </a:solidFill>
              </a:rPr>
              <a:t>“</a:t>
            </a:r>
            <a:endParaRPr lang="ru-RU" sz="14000" b="1" i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0" y="525634"/>
            <a:ext cx="4393229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гэтым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дадзеным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нам Богам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кавалачку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зямлі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наш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адзіны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дом. І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гэты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дом не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прадаецца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ні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якія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грошы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Мы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будзем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далей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будаваць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гарадскія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кварталы і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вёскі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будучыні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дарогі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заводы,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станцыі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метро і школы.</a:t>
            </a:r>
            <a:endParaRPr lang="ru-RU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Будзем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мадэрнізаваць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сельскую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гаспадарку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развіваць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навуку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адукацыю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медыцыну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Рабіць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усё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каб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краіна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станавілася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яшчэ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больш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прыгожай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ўтульнай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для нас,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нашых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дзяцей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ўнукаў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 І,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самае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галоўнае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мы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абавязкова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захаваем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для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нашчадкаў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мірнае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неба над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нашымі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дамамі</a:t>
            </a:r>
            <a:endParaRPr lang="ru-RU" sz="1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597979" y="4227934"/>
            <a:ext cx="39364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i="1" dirty="0" smtClean="0">
                <a:solidFill>
                  <a:schemeClr val="bg1"/>
                </a:solidFill>
              </a:rPr>
              <a:t>Президент Республики Беларусь </a:t>
            </a:r>
            <a:r>
              <a:rPr lang="ru-RU" sz="1200" i="1" dirty="0" err="1" smtClean="0">
                <a:solidFill>
                  <a:schemeClr val="bg1"/>
                </a:solidFill>
              </a:rPr>
              <a:t>А.Г.Лукашенко</a:t>
            </a:r>
            <a:r>
              <a:rPr lang="ru-RU" sz="1200" i="1" dirty="0" smtClean="0">
                <a:solidFill>
                  <a:schemeClr val="bg1"/>
                </a:solidFill>
              </a:rPr>
              <a:t> </a:t>
            </a:r>
          </a:p>
          <a:p>
            <a:r>
              <a:rPr lang="ru-RU" sz="1200" i="1" dirty="0">
                <a:solidFill>
                  <a:schemeClr val="bg1"/>
                </a:solidFill>
              </a:rPr>
              <a:t>в ходе акции «Марафон единства» в «Минск-Арене</a:t>
            </a:r>
            <a:r>
              <a:rPr lang="ru-RU" sz="1200" i="1" dirty="0" smtClean="0">
                <a:solidFill>
                  <a:schemeClr val="bg1"/>
                </a:solidFill>
              </a:rPr>
              <a:t>»</a:t>
            </a:r>
            <a:br>
              <a:rPr lang="ru-RU" sz="1200" i="1" dirty="0" smtClean="0">
                <a:solidFill>
                  <a:schemeClr val="bg1"/>
                </a:solidFill>
              </a:rPr>
            </a:br>
            <a:r>
              <a:rPr lang="ru-RU" sz="1200" i="1" dirty="0" smtClean="0">
                <a:solidFill>
                  <a:schemeClr val="bg1"/>
                </a:solidFill>
              </a:rPr>
              <a:t>24 января 2025 </a:t>
            </a:r>
            <a:r>
              <a:rPr lang="ru-RU" sz="1200" i="1" dirty="0">
                <a:solidFill>
                  <a:schemeClr val="bg1"/>
                </a:solidFill>
              </a:rPr>
              <a:t>г</a:t>
            </a:r>
            <a:r>
              <a:rPr lang="ru-RU" sz="1200" i="1" dirty="0" smtClean="0">
                <a:solidFill>
                  <a:schemeClr val="bg1"/>
                </a:solidFill>
              </a:rPr>
              <a:t>. </a:t>
            </a:r>
            <a:endParaRPr lang="ru-RU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72666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Академия управления\фото1\фон.jpg" id="2051" name="Picture 3"/>
          <p:cNvPicPr>
            <a:picLocks noChangeArrowheads="1" noChangeAspect="1"/>
          </p:cNvPicPr>
          <p:nvPr/>
        </p:nvPicPr>
        <p:blipFill rotWithShape="1">
          <a:blip cstate="screen"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7937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 rot="5400000">
            <a:off x="1092521" y="-719127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 defTabSz="914400" eaLnBrk="1" fontAlgn="auto" hangingPunct="1" indent="0" latinLnBrk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b="0" baseline="0" cap="none" i="0" kern="1200" kumimoji="0" lang="ru-RU" noProof="0" normalizeH="0" spc="0" strike="noStrike" sz="1800" u="none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716999" y="3873776"/>
            <a:ext cx="7981668" cy="1038596"/>
            <a:chOff x="581166" y="2060389"/>
            <a:chExt cx="7981668" cy="1038596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581166" y="2060389"/>
              <a:ext cx="7981668" cy="1038596"/>
            </a:xfrm>
            <a:prstGeom prst="rect">
              <a:avLst/>
            </a:prstGeom>
            <a:solidFill>
              <a:srgbClr val="182C7F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 rtlCol="0"/>
            <a:lstStyle/>
            <a:p>
              <a:pPr algn="ctr" defTabSz="914400" eaLnBrk="1" fontAlgn="auto" hangingPunct="1" indent="0" latinLnBrk="0" lvl="0" marL="0" marR="0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b="0" baseline="0" cap="none" i="0" kern="1200" kumimoji="0" lang="ru-RU" noProof="0" normalizeH="0" spc="0" strike="noStrike" sz="1800" u="none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descr="D:\Академия управления\фото1\лого академии.png" id="2050" name="Picture 2"/>
            <p:cNvPicPr>
              <a:picLocks noChangeArrowheads="1" noChangeAspect="1"/>
            </p:cNvPicPr>
            <p:nvPr/>
          </p:nvPicPr>
          <p:blipFill>
            <a:blip cstate="screen"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08301" y="2289565"/>
              <a:ext cx="2727398" cy="5657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 id="3" name="AutoShape 2"/>
          <p:cNvSpPr>
            <a:spLocks noChangeArrowheads="1" noChangeAspect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t" anchorCtr="0" bIns="45720" compatLnSpc="1" lIns="91440" numCol="1" rIns="91440" tIns="45720" vert="horz" wrap="square">
            <a:prstTxWarp prst="textNoShape">
              <a:avLst/>
            </a:prstTxWarp>
          </a:bodyPr>
          <a:lstStyle/>
          <a:p>
            <a:pPr algn="l" defTabSz="914400" eaLnBrk="1" fontAlgn="auto" hangingPunct="1" indent="0" latinLnBrk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b="0" baseline="0" cap="none" i="0" kern="1200" kumimoji="0" lang="ru-RU" noProof="0" normalizeH="0" spc="0" strike="noStrike" sz="1800" u="none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 id="4" name="AutoShape 4"/>
          <p:cNvSpPr>
            <a:spLocks noChangeArrowheads="1" noChangeAspect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t" anchorCtr="0" bIns="45720" compatLnSpc="1" lIns="91440" numCol="1" rIns="91440" tIns="45720" vert="horz" wrap="square">
            <a:prstTxWarp prst="textNoShape">
              <a:avLst/>
            </a:prstTxWarp>
          </a:bodyPr>
          <a:lstStyle/>
          <a:p>
            <a:pPr algn="l" defTabSz="914400" eaLnBrk="1" fontAlgn="auto" hangingPunct="1" indent="0" latinLnBrk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b="0" baseline="0" cap="none" i="0" kern="1200" kumimoji="0" lang="ru-RU" noProof="0" normalizeH="0" spc="0" strike="noStrike" sz="1800" u="none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9592" y="1254716"/>
            <a:ext cx="1796840" cy="179991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60375" y="3020436"/>
            <a:ext cx="2370148" cy="635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eaLnBrk="1" fontAlgn="auto" hangingPunct="1" indent="0" latinLnBrk="0" lvl="0" marL="0" marR="0" rtl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b="0" baseline="0" cap="none" dirty="0" i="1" kern="1200" kumimoji="0" lang="ru-RU" noProof="0" normalizeH="0" spc="0" strike="noStrike" sz="1100" u="none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charset="0" panose="020F0502020204030204" pitchFamily="34" typeface="Calibri"/>
                <a:cs charset="0" panose="02020603050405020304" pitchFamily="18" typeface="Times New Roman"/>
              </a:rPr>
              <a:t>Материал к ЕДИ на тему «17 сентября – День народного единства» </a:t>
            </a:r>
            <a:r>
              <a:rPr b="0" baseline="0" cap="none" dirty="0" i="1" kern="1200" kumimoji="0" lang="ru-RU" noProof="0" normalizeH="0" smtClean="0" spc="0" strike="noStrike" sz="1100" u="none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charset="0" panose="020F0502020204030204" pitchFamily="34" typeface="Calibri"/>
                <a:cs charset="0" panose="02020603050405020304" pitchFamily="18" typeface="Times New Roman"/>
              </a:rPr>
              <a:t>(</a:t>
            </a:r>
            <a:r>
              <a:rPr b="0" baseline="0" cap="none" dirty="0" i="1" kern="1200" kumimoji="0" lang="ru-RU" noProof="0" normalizeH="0" spc="0" strike="noStrike" sz="1100" u="none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charset="0" panose="020F0502020204030204" pitchFamily="34" typeface="Calibri"/>
                <a:cs charset="0" panose="02020603050405020304" pitchFamily="18" typeface="Times New Roman"/>
              </a:rPr>
              <a:t>сентябрь 2021 г.)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45626" y="1203599"/>
            <a:ext cx="1798014" cy="1780387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061573" y="3020436"/>
            <a:ext cx="3366120" cy="816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eaLnBrk="1" fontAlgn="auto" hangingPunct="1" indent="0" latinLnBrk="0" lvl="0" marL="0" marR="0" rtl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b="0" baseline="0" cap="none" dirty="0" i="1" kern="1200" kumimoji="0" lang="ru-RU" noProof="0" normalizeH="0" spc="0" strike="noStrike" sz="1100" u="none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charset="0" panose="020F0502020204030204" pitchFamily="34" typeface="Calibri"/>
                <a:cs charset="0" panose="02020603050405020304" pitchFamily="18" typeface="Times New Roman"/>
              </a:rPr>
              <a:t>Материал к ЕДИ на тему «Единство белорусского народа – основополагающий фактор сохранения и укрепления суверенитета и независимости страны» (сентябрь 2023 г.)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6"/>
          <a:srcRect b="153" l="80" r="130" t="56"/>
          <a:stretch/>
        </p:blipFill>
        <p:spPr>
          <a:xfrm>
            <a:off x="6792834" y="1203599"/>
            <a:ext cx="1739606" cy="1739606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6490296" y="3035735"/>
            <a:ext cx="2404693" cy="816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eaLnBrk="1" fontAlgn="auto" hangingPunct="1" indent="0" latinLnBrk="0" lvl="0" marL="0" marR="0" rtl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b="0" baseline="0" cap="none" dirty="0" i="1" kern="1200" kumimoji="0" lang="ru-RU" noProof="0" normalizeH="0" spc="0" strike="noStrike" sz="1100" u="none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charset="0" panose="020F0502020204030204" pitchFamily="34" typeface="Calibri"/>
                <a:cs charset="0" panose="02020603050405020304" pitchFamily="18" typeface="Times New Roman"/>
              </a:rPr>
              <a:t>Материал к ЕДИ на тему «Мы вместе навсегда: к 85-летию воссоединения Западной Беларуси и БССР» (сентябрь 2024 г.)</a:t>
            </a:r>
          </a:p>
        </p:txBody>
      </p:sp>
    </p:spTree>
    <p:extLst>
      <p:ext uri="{BB962C8B-B14F-4D97-AF65-F5344CB8AC3E}">
        <p14:creationId xmlns:p14="http://schemas.microsoft.com/office/powerpoint/2010/main" val="2950182245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День народного единства __ Беларусь 2023 __ Могилевская область (360p)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28" y="0"/>
            <a:ext cx="915114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966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956598" y="771550"/>
            <a:ext cx="4752527" cy="2759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ru-RU" sz="2500" b="1" i="1" dirty="0" smtClean="0">
                <a:solidFill>
                  <a:schemeClr val="bg1"/>
                </a:solidFill>
              </a:rPr>
              <a:t>Не </a:t>
            </a:r>
            <a:r>
              <a:rPr lang="ru-RU" sz="2500" b="1" i="1" dirty="0">
                <a:solidFill>
                  <a:schemeClr val="bg1"/>
                </a:solidFill>
              </a:rPr>
              <a:t>было бы этого воссоединения, не было бы у нас ни Дня Победы, ни Дня Независимости. Нас бы не было. Потому что не было бы той земли, на которой предки наши родились и которую своим трудом возделывали</a:t>
            </a:r>
            <a:endParaRPr lang="ru-RU" sz="25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09299" y="-236562"/>
            <a:ext cx="84262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8172400" y="1961421"/>
            <a:ext cx="101957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85198" y="3921318"/>
            <a:ext cx="48649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>
                <a:solidFill>
                  <a:schemeClr val="bg1"/>
                </a:solidFill>
              </a:rPr>
              <a:t>Президент Республики Беларусь </a:t>
            </a:r>
            <a:r>
              <a:rPr lang="ru-RU" sz="1400" i="1" dirty="0" err="1">
                <a:solidFill>
                  <a:schemeClr val="bg1"/>
                </a:solidFill>
              </a:rPr>
              <a:t>А.Г.Лукашенко</a:t>
            </a:r>
            <a:r>
              <a:rPr lang="ru-RU" sz="1400" i="1" dirty="0">
                <a:solidFill>
                  <a:schemeClr val="bg1"/>
                </a:solidFill>
              </a:rPr>
              <a:t> </a:t>
            </a:r>
            <a:br>
              <a:rPr lang="ru-RU" sz="1400" i="1" dirty="0">
                <a:solidFill>
                  <a:schemeClr val="bg1"/>
                </a:solidFill>
              </a:rPr>
            </a:br>
            <a:endParaRPr lang="ru-RU" sz="14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481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-513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499992" y="282747"/>
            <a:ext cx="4444777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ru-RU" sz="1700" b="1" dirty="0" smtClean="0">
                <a:solidFill>
                  <a:srgbClr val="0A0A7C"/>
                </a:solidFill>
              </a:rPr>
              <a:t>ИСТОРИЯ ПРАЗДНОВАНИЯ 17 СЕНТЯБРЯ</a:t>
            </a:r>
            <a:endParaRPr lang="ru-RU" sz="1700" dirty="0" smtClean="0">
              <a:solidFill>
                <a:srgbClr val="0A0A7C"/>
              </a:solidFill>
            </a:endParaRPr>
          </a:p>
          <a:p>
            <a:pPr>
              <a:lnSpc>
                <a:spcPts val="1800"/>
              </a:lnSpc>
            </a:pPr>
            <a:r>
              <a:rPr lang="ru-RU" sz="1700" b="1" dirty="0" smtClean="0">
                <a:solidFill>
                  <a:srgbClr val="0A0A7C"/>
                </a:solidFill>
              </a:rPr>
              <a:t>1939-1940 ГГ.:</a:t>
            </a:r>
            <a:endParaRPr lang="ru-RU" sz="1700" dirty="0" smtClean="0">
              <a:solidFill>
                <a:srgbClr val="0A0A7C"/>
              </a:solidFill>
            </a:endParaRPr>
          </a:p>
          <a:p>
            <a:pPr>
              <a:lnSpc>
                <a:spcPts val="1800"/>
              </a:lnSpc>
            </a:pPr>
            <a:r>
              <a:rPr lang="ru-RU" sz="1700" dirty="0" smtClean="0">
                <a:solidFill>
                  <a:srgbClr val="0A0A7C"/>
                </a:solidFill>
              </a:rPr>
              <a:t>Народное </a:t>
            </a:r>
            <a:r>
              <a:rPr lang="ru-RU" sz="1700" dirty="0">
                <a:solidFill>
                  <a:srgbClr val="0A0A7C"/>
                </a:solidFill>
              </a:rPr>
              <a:t>собрание Западной </a:t>
            </a:r>
            <a:r>
              <a:rPr lang="ru-RU" sz="1700" dirty="0" smtClean="0">
                <a:solidFill>
                  <a:srgbClr val="0A0A7C"/>
                </a:solidFill>
              </a:rPr>
              <a:t>Белоруссии </a:t>
            </a:r>
            <a:r>
              <a:rPr lang="ru-RU" sz="1700" dirty="0">
                <a:solidFill>
                  <a:srgbClr val="0A0A7C"/>
                </a:solidFill>
              </a:rPr>
              <a:t>провозгласило 17 сентября </a:t>
            </a:r>
            <a:r>
              <a:rPr lang="ru-RU" sz="1700" b="1" dirty="0">
                <a:solidFill>
                  <a:srgbClr val="0A0A7C"/>
                </a:solidFill>
              </a:rPr>
              <a:t>Днём освобождения</a:t>
            </a:r>
            <a:r>
              <a:rPr lang="ru-RU" sz="1700" dirty="0">
                <a:solidFill>
                  <a:srgbClr val="0A0A7C"/>
                </a:solidFill>
              </a:rPr>
              <a:t> от гнёта буржуазии и </a:t>
            </a:r>
            <a:r>
              <a:rPr lang="ru-RU" sz="1700" dirty="0" smtClean="0">
                <a:solidFill>
                  <a:srgbClr val="0A0A7C"/>
                </a:solidFill>
              </a:rPr>
              <a:t>помещиков;</a:t>
            </a:r>
            <a:endParaRPr lang="ru-RU" sz="1700" dirty="0">
              <a:solidFill>
                <a:srgbClr val="0A0A7C"/>
              </a:solidFill>
            </a:endParaRPr>
          </a:p>
          <a:p>
            <a:pPr>
              <a:lnSpc>
                <a:spcPts val="1800"/>
              </a:lnSpc>
            </a:pPr>
            <a:r>
              <a:rPr lang="ru-RU" sz="1700" dirty="0" smtClean="0">
                <a:solidFill>
                  <a:srgbClr val="0A0A7C"/>
                </a:solidFill>
              </a:rPr>
              <a:t>в </a:t>
            </a:r>
            <a:r>
              <a:rPr lang="ru-RU" sz="1700" dirty="0">
                <a:solidFill>
                  <a:srgbClr val="0A0A7C"/>
                </a:solidFill>
              </a:rPr>
              <a:t>1940 году в БССР праздник отмечался </a:t>
            </a:r>
            <a:r>
              <a:rPr lang="ru-RU" sz="1700" b="1" dirty="0">
                <a:solidFill>
                  <a:srgbClr val="0A0A7C"/>
                </a:solidFill>
              </a:rPr>
              <a:t>массово и </a:t>
            </a:r>
            <a:r>
              <a:rPr lang="ru-RU" sz="1700" b="1" dirty="0" smtClean="0">
                <a:solidFill>
                  <a:srgbClr val="0A0A7C"/>
                </a:solidFill>
              </a:rPr>
              <a:t>торжественно</a:t>
            </a:r>
            <a:r>
              <a:rPr lang="ru-RU" sz="1700" dirty="0" smtClean="0">
                <a:solidFill>
                  <a:srgbClr val="0A0A7C"/>
                </a:solidFill>
              </a:rPr>
              <a:t>.</a:t>
            </a:r>
            <a:endParaRPr lang="ru-RU" sz="1700" b="1" dirty="0" smtClean="0">
              <a:solidFill>
                <a:srgbClr val="0A0A7C"/>
              </a:solidFill>
            </a:endParaRPr>
          </a:p>
          <a:p>
            <a:pPr>
              <a:lnSpc>
                <a:spcPts val="1800"/>
              </a:lnSpc>
            </a:pPr>
            <a:endParaRPr lang="ru-RU" sz="1700" dirty="0">
              <a:solidFill>
                <a:srgbClr val="0A0A7C"/>
              </a:solidFill>
            </a:endParaRPr>
          </a:p>
          <a:p>
            <a:pPr>
              <a:lnSpc>
                <a:spcPts val="1800"/>
              </a:lnSpc>
            </a:pPr>
            <a:endParaRPr lang="ru-RU" sz="1700" b="1" dirty="0" smtClean="0">
              <a:solidFill>
                <a:srgbClr val="0A0A7C"/>
              </a:solidFill>
            </a:endParaRPr>
          </a:p>
          <a:p>
            <a:pPr>
              <a:lnSpc>
                <a:spcPts val="1800"/>
              </a:lnSpc>
            </a:pPr>
            <a:r>
              <a:rPr lang="ru-RU" sz="1700" b="1" dirty="0" smtClean="0">
                <a:solidFill>
                  <a:srgbClr val="0A0A7C"/>
                </a:solidFill>
              </a:rPr>
              <a:t>ПОСЛЕВОЕННЫЙ ПЕРИОД:</a:t>
            </a:r>
            <a:endParaRPr lang="ru-RU" sz="1700" dirty="0" smtClean="0">
              <a:solidFill>
                <a:srgbClr val="0A0A7C"/>
              </a:solidFill>
            </a:endParaRPr>
          </a:p>
          <a:p>
            <a:pPr>
              <a:lnSpc>
                <a:spcPts val="1800"/>
              </a:lnSpc>
            </a:pPr>
            <a:r>
              <a:rPr lang="ru-RU" sz="1700" dirty="0" smtClean="0">
                <a:solidFill>
                  <a:srgbClr val="0A0A7C"/>
                </a:solidFill>
              </a:rPr>
              <a:t>последнее </a:t>
            </a:r>
            <a:r>
              <a:rPr lang="ru-RU" sz="1700" dirty="0">
                <a:solidFill>
                  <a:srgbClr val="0A0A7C"/>
                </a:solidFill>
              </a:rPr>
              <a:t>общесоюзное </a:t>
            </a:r>
            <a:r>
              <a:rPr lang="ru-RU" sz="1700" dirty="0" smtClean="0">
                <a:solidFill>
                  <a:srgbClr val="0A0A7C"/>
                </a:solidFill>
              </a:rPr>
              <a:t/>
            </a:r>
            <a:br>
              <a:rPr lang="ru-RU" sz="1700" dirty="0" smtClean="0">
                <a:solidFill>
                  <a:srgbClr val="0A0A7C"/>
                </a:solidFill>
              </a:rPr>
            </a:br>
            <a:r>
              <a:rPr lang="ru-RU" sz="1700" dirty="0" smtClean="0">
                <a:solidFill>
                  <a:srgbClr val="0A0A7C"/>
                </a:solidFill>
              </a:rPr>
              <a:t>празднование </a:t>
            </a:r>
            <a:r>
              <a:rPr lang="ru-RU" sz="1700" dirty="0">
                <a:solidFill>
                  <a:srgbClr val="0A0A7C"/>
                </a:solidFill>
              </a:rPr>
              <a:t>– </a:t>
            </a:r>
            <a:r>
              <a:rPr lang="ru-RU" sz="1700" b="1" dirty="0">
                <a:solidFill>
                  <a:srgbClr val="0A0A7C"/>
                </a:solidFill>
              </a:rPr>
              <a:t>1949 </a:t>
            </a:r>
            <a:r>
              <a:rPr lang="ru-RU" sz="1700" b="1" dirty="0" smtClean="0">
                <a:solidFill>
                  <a:srgbClr val="0A0A7C"/>
                </a:solidFill>
              </a:rPr>
              <a:t>год</a:t>
            </a:r>
            <a:r>
              <a:rPr lang="ru-RU" sz="1700" dirty="0" smtClean="0">
                <a:solidFill>
                  <a:srgbClr val="0A0A7C"/>
                </a:solidFill>
              </a:rPr>
              <a:t>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42791" y="-20538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rot="5400000">
            <a:off x="5570694" y="1302700"/>
            <a:ext cx="1134452" cy="601216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5400000" flipH="1">
            <a:off x="8846953" y="203473"/>
            <a:ext cx="126550" cy="46754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294195" y="3862663"/>
            <a:ext cx="5740921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50" i="1" dirty="0">
                <a:solidFill>
                  <a:schemeClr val="bg1"/>
                </a:solidFill>
              </a:rPr>
              <a:t>Указом Президента Республики Беларусь от 7 июня </a:t>
            </a:r>
            <a:r>
              <a:rPr lang="ru-RU" sz="1650" i="1" dirty="0" smtClean="0">
                <a:solidFill>
                  <a:schemeClr val="bg1"/>
                </a:solidFill>
              </a:rPr>
              <a:t>2021 г. № </a:t>
            </a:r>
            <a:r>
              <a:rPr lang="ru-RU" sz="1650" i="1" dirty="0">
                <a:solidFill>
                  <a:schemeClr val="bg1"/>
                </a:solidFill>
              </a:rPr>
              <a:t>206 дата 17 сентября обрела статус государственного праздника – </a:t>
            </a:r>
            <a:r>
              <a:rPr lang="ru-RU" sz="1650" b="1" i="1" dirty="0">
                <a:solidFill>
                  <a:schemeClr val="bg1"/>
                </a:solidFill>
              </a:rPr>
              <a:t>Дня народного единства</a:t>
            </a:r>
            <a:endParaRPr lang="ru-RU" sz="16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49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D:\Академия управления\2025\Сентябрь\6a97404f-00e2-401f-80ba-286f082a20c7-xl-___webp_1920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22257"/>
            <a:ext cx="3686808" cy="5168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347864" y="627535"/>
            <a:ext cx="5173356" cy="237626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923928" y="843558"/>
            <a:ext cx="467587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Согласно результатам исследования, проведенного Институтом социологии НАН Беларуси в 2024 году, подавляющее большинство белорусов (75,6%) разделяет заложенные идейные смыслы в государственный праздник – День народного единства.</a:t>
            </a:r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0"/>
            <a:ext cx="435169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8676456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949220" y="329183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i="1" dirty="0"/>
              <a:t>При этом показатели ответов респондентов имеют позитивную тенденцию в сторону увеличения 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>по </a:t>
            </a:r>
            <a:r>
              <a:rPr lang="ru-RU" i="1" dirty="0"/>
              <a:t>сравнению с </a:t>
            </a:r>
            <a:r>
              <a:rPr lang="ru-RU" i="1" dirty="0" smtClean="0"/>
              <a:t>предыдущими годами.</a:t>
            </a:r>
            <a:endParaRPr lang="ru-RU" dirty="0"/>
          </a:p>
        </p:txBody>
      </p:sp>
      <p:sp>
        <p:nvSpPr>
          <p:cNvPr id="2" name="AutoShape 2" descr="https://s3-minsk.becloud.by/media-assets/news-by/c6b11d18-80c0-459f-ae1c-60ec334acdd0/conversions/6a97404f-00e2-401f-80ba-286f082a20c7-xl-___webp_192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s3-minsk.becloud.by/media-assets/news-by/c6b11d18-80c0-459f-ae1c-60ec334acdd0/conversions/6a97404f-00e2-401f-80ba-286f082a20c7-xl-___webp_1920.webp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7956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5400000">
            <a:off x="6245929" y="1976491"/>
            <a:ext cx="2016225" cy="377991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436096" y="338051"/>
            <a:ext cx="3528392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b="1" dirty="0">
                <a:solidFill>
                  <a:srgbClr val="0A0A7C"/>
                </a:solidFill>
              </a:rPr>
              <a:t>Старт общественно-культурной акции «Марафон единства» был объявлен Президентом Республики </a:t>
            </a:r>
            <a:r>
              <a:rPr lang="ru-RU" sz="1700" b="1" dirty="0" smtClean="0">
                <a:solidFill>
                  <a:srgbClr val="0A0A7C"/>
                </a:solidFill>
              </a:rPr>
              <a:t>Беларусь </a:t>
            </a:r>
            <a:r>
              <a:rPr lang="ru-RU" sz="1700" b="1" dirty="0" err="1">
                <a:solidFill>
                  <a:srgbClr val="0A0A7C"/>
                </a:solidFill>
              </a:rPr>
              <a:t>А.Г.Лукашенко</a:t>
            </a:r>
            <a:r>
              <a:rPr lang="ru-RU" sz="1700" b="1" dirty="0">
                <a:solidFill>
                  <a:srgbClr val="0A0A7C"/>
                </a:solidFill>
              </a:rPr>
              <a:t> 17 сентября 2024 г. </a:t>
            </a:r>
            <a:r>
              <a:rPr lang="ru-RU" sz="1700" dirty="0"/>
              <a:t>на торжественном мероприятии ко Дню народного единства в «Минск-Арене». Финал прошел с 20 по 25 января 2025 г. в </a:t>
            </a:r>
            <a:r>
              <a:rPr lang="ru-RU" sz="1700" dirty="0" err="1"/>
              <a:t>г.Минске</a:t>
            </a:r>
            <a:r>
              <a:rPr lang="ru-RU" sz="1700" dirty="0"/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508104" y="2935712"/>
            <a:ext cx="352839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>
                <a:solidFill>
                  <a:schemeClr val="bg1"/>
                </a:solidFill>
              </a:rPr>
              <a:t>Большой интерес вызывали у людей такие проекты, как «Разам </a:t>
            </a:r>
            <a:r>
              <a:rPr lang="ru-RU" sz="1400" i="1" dirty="0" err="1">
                <a:solidFill>
                  <a:schemeClr val="bg1"/>
                </a:solidFill>
              </a:rPr>
              <a:t>працуем</a:t>
            </a:r>
            <a:r>
              <a:rPr lang="ru-RU" sz="1400" i="1" dirty="0">
                <a:solidFill>
                  <a:schemeClr val="bg1"/>
                </a:solidFill>
              </a:rPr>
              <a:t>, разам </a:t>
            </a:r>
            <a:r>
              <a:rPr lang="ru-RU" sz="1400" i="1" dirty="0" err="1">
                <a:solidFill>
                  <a:schemeClr val="bg1"/>
                </a:solidFill>
              </a:rPr>
              <a:t>спяваем</a:t>
            </a:r>
            <a:r>
              <a:rPr lang="ru-RU" sz="1400" i="1" dirty="0">
                <a:solidFill>
                  <a:schemeClr val="bg1"/>
                </a:solidFill>
              </a:rPr>
              <a:t>», открытый конкурс рисунка учащихся начальных классов «Мы вместе», республиканский конкурс сочинений на тему «Что такое единство», городские </a:t>
            </a:r>
            <a:r>
              <a:rPr lang="ru-RU" sz="1400" i="1" dirty="0" err="1">
                <a:solidFill>
                  <a:schemeClr val="bg1"/>
                </a:solidFill>
              </a:rPr>
              <a:t>квесты</a:t>
            </a:r>
            <a:r>
              <a:rPr lang="ru-RU" sz="1400" i="1" dirty="0">
                <a:solidFill>
                  <a:schemeClr val="bg1"/>
                </a:solidFill>
              </a:rPr>
              <a:t> «Это все мое родное» и др.</a:t>
            </a:r>
            <a:endParaRPr lang="ru-RU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6418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76707" y="2545435"/>
            <a:ext cx="43924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5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За 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последние 15 лет количество вооруженных конфликтов почти удвоилось. Только за 2024 год UCDP зарегистрировала 61 </a:t>
            </a:r>
            <a:r>
              <a:rPr kumimoji="0" lang="ru-RU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конфликт, 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 том числе 11 полномасштабных войн.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5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8558097" y="4307901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699542"/>
            <a:ext cx="54726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По данным специалистов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проекта </a:t>
            </a:r>
            <a:r>
              <a:rPr kumimoji="0" lang="ru-RU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Uppsala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ru-RU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Conflict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ru-RU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Data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Program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*,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количество войн достигло рекордного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уровня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со времен Второй мировой. При этом в 2024 году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в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мире произошло самое большое количество войн и вооруженных конфликтов за всю историю наблюдений.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83568" y="4484427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*UCDP</a:t>
            </a: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одна из ведущих и авторитетных организаций по учету войн и вооруженных конфликтов, </a:t>
            </a:r>
            <a:r>
              <a:rPr kumimoji="0" lang="ru-RU" sz="12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Швеция</a:t>
            </a:r>
            <a:endParaRPr kumimoji="0" lang="ru-RU" sz="12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4989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6" l="79" r="6"/>
          <a:stretch/>
        </p:blipFill>
        <p:spPr>
          <a:xfrm>
            <a:off x="4572000" y="-7987"/>
            <a:ext cx="4577365" cy="517202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-10716" y="-7987"/>
            <a:ext cx="4582716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 rtlCol="0"/>
          <a:lstStyle/>
          <a:p>
            <a:pPr algn="ctr" defTabSz="914400" eaLnBrk="1" fontAlgn="auto" hangingPunct="1" indent="0" latinLnBrk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b="0" baseline="0" cap="none" dirty="0" i="0" kern="1200" kumimoji="0" lang="ru-RU" noProof="0" normalizeH="0" spc="0" strike="noStrike" sz="2500" u="none">
              <a:ln>
                <a:noFill/>
              </a:ln>
              <a:solidFill>
                <a:prstClr val="white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8596207" y="4298627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 defTabSz="914400" eaLnBrk="1" fontAlgn="auto" hangingPunct="1" indent="0" latinLnBrk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b="0" baseline="0" cap="none" i="0" kern="1200" kumimoji="0" lang="ru-RU" noProof="0" normalizeH="0" spc="0" strike="noStrike" sz="1800" u="none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388424" y="0"/>
            <a:ext cx="346722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 defTabSz="914400" eaLnBrk="1" fontAlgn="auto" hangingPunct="1" indent="0" latinLnBrk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b="0" baseline="0" cap="none" i="0" kern="1200" kumimoji="0" lang="ru-RU" noProof="0" normalizeH="0" spc="0" strike="noStrike" sz="1800" u="none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385341"/>
            <a:ext cx="3960440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914400" eaLnBrk="1" fontAlgn="auto" hangingPunct="1" indent="0" latinLnBrk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baseline="0" cap="none" dirty="0" i="0" kern="1200" kumimoji="0" lang="ru-RU" noProof="0" normalizeH="0" smtClean="0" spc="0" strike="noStrike" sz="1800" u="none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ДИНАМИКА ПРЕСТУПНОСТИ В РЕСПУБЛИКЕ БЕЛАРУСЬ ПО ДАННЫМ МИНИСТЕРСТВА ВНУТРЕННИХ ДЕЛ</a:t>
            </a:r>
          </a:p>
          <a:p>
            <a:pPr algn="l" defTabSz="914400" eaLnBrk="1" fontAlgn="auto" hangingPunct="1" indent="0" latinLnBrk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b="0" baseline="0" cap="none" dirty="0" i="0" kern="1200" kumimoji="0" lang="ru-RU" noProof="0" normalizeH="0" spc="0" strike="noStrike" sz="1600" u="none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algn="l" defTabSz="914400" eaLnBrk="1" fontAlgn="auto" hangingPunct="1" indent="0" latinLnBrk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baseline="0" cap="none" dirty="0" i="0" kern="1200" kumimoji="0" lang="ru-RU" noProof="0" normalizeH="0" smtClean="0" spc="0" strike="noStrike" sz="1600" u="none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ОСНОВНЫЕ ПОКАЗАТЕЛИ:</a:t>
            </a:r>
            <a:endParaRPr b="0" baseline="0" cap="none" dirty="0" i="0" kern="1200" kumimoji="0" lang="ru-RU" noProof="0" normalizeH="0" smtClean="0" spc="0" strike="noStrike" sz="1600" u="none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algn="l" defTabSz="914400" eaLnBrk="1" fontAlgn="auto" hangingPunct="1" indent="0" latinLnBrk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baseline="0" cap="none" dirty="0" i="0" kern="1200" kumimoji="0" lang="ru-RU" noProof="0" normalizeH="0" smtClean="0" spc="0" strike="noStrike" sz="1600" u="none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Снижение </a:t>
            </a:r>
            <a:r>
              <a:rPr b="1" baseline="0" cap="none" dirty="0" i="0" kern="1200" kumimoji="0" lang="ru-RU" noProof="0" normalizeH="0" spc="0" strike="noStrike" sz="1600" u="none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общего числа преступлений </a:t>
            </a:r>
            <a:r>
              <a:rPr b="1" baseline="0" cap="none" dirty="0" i="0" kern="1200" kumimoji="0" lang="ru-RU" noProof="0" normalizeH="0" smtClean="0" spc="0" strike="noStrike" sz="1600" u="none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b="1" baseline="0" cap="none" dirty="0" i="0" kern="1200" kumimoji="0" lang="ru-RU" noProof="0" normalizeH="0" smtClean="0" spc="0" strike="noStrike" sz="1600" u="none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b="1" baseline="0" cap="none" dirty="0" i="0" kern="1200" kumimoji="0" lang="ru-RU" noProof="0" normalizeH="0" smtClean="0" spc="0" strike="noStrike" sz="1600" u="none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на </a:t>
            </a:r>
            <a:r>
              <a:rPr b="1" baseline="0" cap="none" dirty="0" i="0" kern="1200" kumimoji="0" lang="ru-RU" noProof="0" normalizeH="0" spc="0" strike="noStrike" sz="1600" u="none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15,8%</a:t>
            </a:r>
            <a:endParaRPr b="0" baseline="0" cap="none" dirty="0" i="0" kern="1200" kumimoji="0" lang="ru-RU" noProof="0" normalizeH="0" spc="0" strike="noStrike" sz="1600" u="none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algn="l" defTabSz="914400" eaLnBrk="1" fontAlgn="auto" hangingPunct="1" indent="0" latinLnBrk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0" baseline="0" cap="none" dirty="0" i="0" kern="1200" kumimoji="0" lang="ru-RU" noProof="0" normalizeH="0" spc="0" strike="noStrike" sz="1600" u="none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Положительная тенденция наблюдается </a:t>
            </a:r>
            <a:r>
              <a:rPr b="1" baseline="0" cap="none" dirty="0" i="0" kern="1200" kumimoji="0" lang="ru-RU" noProof="0" normalizeH="0" spc="0" strike="noStrike" sz="1600" u="none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во всех регионах</a:t>
            </a:r>
            <a:r>
              <a:rPr b="0" baseline="0" cap="none" dirty="0" i="0" kern="1200" kumimoji="0" lang="ru-RU" noProof="0" normalizeH="0" spc="0" strike="noStrike" sz="1600" u="none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страны</a:t>
            </a:r>
          </a:p>
          <a:p>
            <a:pPr algn="l" defTabSz="914400" eaLnBrk="1" fontAlgn="auto" hangingPunct="1" indent="0" latinLnBrk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baseline="0" cap="none" dirty="0" i="0" kern="1200" kumimoji="0" lang="ru-RU" noProof="0" normalizeH="0" smtClean="0" spc="0" strike="noStrike" sz="1600" u="none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КЛЮЧЕВЫЕ УЛУЧШЕНИЯ:</a:t>
            </a:r>
            <a:r>
              <a:rPr b="0" baseline="0" cap="none" dirty="0" i="0" kern="1200" kumimoji="0" lang="ru-RU" noProof="0" normalizeH="0" spc="0" strike="noStrike" sz="1600" u="none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b="0" baseline="0" cap="none" dirty="0" i="0" kern="1200" kumimoji="0" lang="ru-RU" noProof="0" normalizeH="0" spc="0" strike="noStrike" sz="1600" u="none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b="0" baseline="0" cap="none" dirty="0" i="0" kern="1200" kumimoji="0" lang="ru-RU" noProof="0" normalizeH="0" spc="0" strike="noStrike" sz="1600" u="none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✔ Меньше преступлений в общественных местах</a:t>
            </a:r>
            <a:br>
              <a:rPr b="0" baseline="0" cap="none" dirty="0" i="0" kern="1200" kumimoji="0" lang="ru-RU" noProof="0" normalizeH="0" spc="0" strike="noStrike" sz="1600" u="none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b="0" baseline="0" cap="none" dirty="0" i="0" kern="1200" kumimoji="0" lang="ru-RU" noProof="0" normalizeH="0" spc="0" strike="noStrike" sz="1600" u="none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✔ Снижение правонарушений среди несовершеннолетних</a:t>
            </a:r>
            <a:br>
              <a:rPr b="0" baseline="0" cap="none" dirty="0" i="0" kern="1200" kumimoji="0" lang="ru-RU" noProof="0" normalizeH="0" spc="0" strike="noStrike" sz="1600" u="none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b="0" baseline="0" cap="none" dirty="0" i="0" kern="1200" kumimoji="0" lang="ru-RU" noProof="0" normalizeH="0" spc="0" strike="noStrike" sz="1600" u="none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✔ Уменьшение рецидивной преступности</a:t>
            </a:r>
            <a:br>
              <a:rPr b="0" baseline="0" cap="none" dirty="0" i="0" kern="1200" kumimoji="0" lang="ru-RU" noProof="0" normalizeH="0" spc="0" strike="noStrike" sz="1600" u="none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b="0" baseline="0" cap="none" dirty="0" i="0" kern="1200" kumimoji="0" lang="ru-RU" noProof="0" normalizeH="0" spc="0" strike="noStrike" sz="1600" u="none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✔ Сокращение числа преступлений в состоянии алкогольного </a:t>
            </a:r>
            <a:r>
              <a:rPr b="0" baseline="0" cap="none" dirty="0" i="0" kern="1200" kumimoji="0" lang="ru-RU" noProof="0" normalizeH="0" smtClean="0" spc="0" strike="noStrike" sz="1600" u="none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опьянения</a:t>
            </a:r>
            <a:endParaRPr b="0" baseline="0" cap="none" dirty="0" i="0" kern="1200" kumimoji="0" lang="ru-RU" noProof="0" normalizeH="0" spc="0" strike="noStrike" sz="1600" u="none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2781498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83568" y="4227934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8346559" y="4228693"/>
            <a:ext cx="296762" cy="129812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 rot="5400000" flipH="1">
            <a:off x="8145606" y="-675275"/>
            <a:ext cx="91630" cy="190515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555526"/>
            <a:ext cx="8568953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A0A7C"/>
                </a:solidFill>
              </a:rPr>
              <a:t>НА БЕЛОРУССКОЙ ЗЕМЛЕ В МИРЕ И СОГЛАСИИ В ДУХЕ ДОБРОСОСЕДСТВА ТРУДЯТСЯ, СОЗДАЮТ СЕМЬИ, РАСТЯТ ДЕТЕЙ ПРЕДСТАВИТЕЛИ 156 НАЦИОНАЛЬНОСТЕЙ.</a:t>
            </a:r>
          </a:p>
          <a:p>
            <a:endParaRPr lang="ru-RU" sz="1700" dirty="0" smtClean="0"/>
          </a:p>
          <a:p>
            <a:r>
              <a:rPr lang="ru-RU" sz="1700" dirty="0" smtClean="0"/>
              <a:t>В </a:t>
            </a:r>
            <a:r>
              <a:rPr lang="ru-RU" sz="1700" dirty="0"/>
              <a:t>нашей стране зарегистрировано </a:t>
            </a:r>
            <a:r>
              <a:rPr lang="ru-RU" sz="1700" b="1" dirty="0"/>
              <a:t>25 конфессий и религиозных направлений</a:t>
            </a:r>
            <a:r>
              <a:rPr lang="ru-RU" sz="1700" dirty="0"/>
              <a:t>. Общая численность религиозных организаций в настоящее время </a:t>
            </a:r>
            <a:r>
              <a:rPr lang="ru-RU" sz="1700" dirty="0" smtClean="0"/>
              <a:t>составляет порядка </a:t>
            </a:r>
            <a:r>
              <a:rPr lang="ru-RU" sz="1700" b="1" dirty="0" smtClean="0"/>
              <a:t>3,5 тыс</a:t>
            </a:r>
            <a:r>
              <a:rPr lang="ru-RU" sz="1700" dirty="0" smtClean="0"/>
              <a:t>. </a:t>
            </a:r>
            <a:endParaRPr lang="ru-RU" sz="1700" i="1" dirty="0"/>
          </a:p>
        </p:txBody>
      </p:sp>
    </p:spTree>
    <p:extLst>
      <p:ext uri="{BB962C8B-B14F-4D97-AF65-F5344CB8AC3E}">
        <p14:creationId xmlns:p14="http://schemas.microsoft.com/office/powerpoint/2010/main" val="3498872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10573</TotalTime>
  <Words>706</Words>
  <Application>Microsoft Office PowerPoint</Application>
  <PresentationFormat>Экран (16:9)</PresentationFormat>
  <Paragraphs>51</Paragraphs>
  <Slides>12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Карпухина Ирина Алексеевна</cp:lastModifiedBy>
  <cp:revision>473</cp:revision>
  <dcterms:created xsi:type="dcterms:W3CDTF">2024-07-24T10:48:12Z</dcterms:created>
  <dcterms:modified xsi:type="dcterms:W3CDTF">2025-09-08T07:56:06Z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12942436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S10.9.0</vt:lpwstr>
  </property>
</Properties>
</file>