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7"/>
  </p:notesMasterIdLst>
  <p:sldIdLst>
    <p:sldId id="256" r:id="rId2"/>
    <p:sldId id="264" r:id="rId3"/>
    <p:sldId id="260" r:id="rId4"/>
    <p:sldId id="261" r:id="rId5"/>
    <p:sldId id="263" r:id="rId6"/>
  </p:sldIdLst>
  <p:sldSz cx="9144000" cy="6858000" type="screen4x3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3CC33"/>
    <a:srgbClr val="FF0000"/>
    <a:srgbClr val="66FF66"/>
    <a:srgbClr val="FF9900"/>
    <a:srgbClr val="009900"/>
    <a:srgbClr val="D60093"/>
    <a:srgbClr val="0000FF"/>
    <a:srgbClr val="9900CC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466513357374511E-2"/>
          <c:y val="8.8411139369107738E-4"/>
          <c:w val="0.85279767462577261"/>
          <c:h val="0.71271726816096137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16"/>
            <c:spPr>
              <a:solidFill>
                <a:srgbClr val="FFCCCC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A73E-4B60-937F-CF59992B84C5}"/>
              </c:ext>
            </c:extLst>
          </c:dPt>
          <c:dPt>
            <c:idx val="1"/>
            <c:bubble3D val="0"/>
            <c:explosion val="15"/>
            <c:spPr>
              <a:solidFill>
                <a:srgbClr val="7030A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A73E-4B60-937F-CF59992B84C5}"/>
              </c:ext>
            </c:extLst>
          </c:dPt>
          <c:dPt>
            <c:idx val="2"/>
            <c:bubble3D val="0"/>
            <c:explosion val="13"/>
            <c:spPr>
              <a:solidFill>
                <a:srgbClr val="FFFFCC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A73E-4B60-937F-CF59992B84C5}"/>
              </c:ext>
            </c:extLst>
          </c:dPt>
          <c:dPt>
            <c:idx val="3"/>
            <c:bubble3D val="0"/>
            <c:spPr>
              <a:solidFill>
                <a:srgbClr val="FF99F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A73E-4B60-937F-CF59992B84C5}"/>
              </c:ext>
            </c:extLst>
          </c:dPt>
          <c:dPt>
            <c:idx val="4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A73E-4B60-937F-CF59992B84C5}"/>
              </c:ext>
            </c:extLst>
          </c:dPt>
          <c:dPt>
            <c:idx val="5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A73E-4B60-937F-CF59992B84C5}"/>
              </c:ext>
            </c:extLst>
          </c:dPt>
          <c:dPt>
            <c:idx val="6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A73E-4B60-937F-CF59992B84C5}"/>
              </c:ext>
            </c:extLst>
          </c:dPt>
          <c:dPt>
            <c:idx val="7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A73E-4B60-937F-CF59992B84C5}"/>
              </c:ext>
            </c:extLst>
          </c:dPt>
          <c:dPt>
            <c:idx val="8"/>
            <c:bubble3D val="0"/>
            <c:explosion val="9"/>
            <c:spPr>
              <a:solidFill>
                <a:srgbClr val="CCFFF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A73E-4B60-937F-CF59992B84C5}"/>
              </c:ext>
            </c:extLst>
          </c:dPt>
          <c:dLbls>
            <c:dLbl>
              <c:idx val="0"/>
              <c:layout>
                <c:manualLayout>
                  <c:x val="-0.17382876209895168"/>
                  <c:y val="0.10278751583246164"/>
                </c:manualLayout>
              </c:layout>
              <c:tx>
                <c:rich>
                  <a:bodyPr/>
                  <a:lstStyle/>
                  <a:p>
                    <a:fld id="{6877C21C-8C17-45B1-B55F-F7997972AF61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51B3A161-0340-4448-8458-54BBC5C8512E}" type="VALUE">
                      <a:rPr lang="ru-RU" smtClean="0"/>
                      <a:pPr/>
                      <a:t>[ЗНАЧЕНИЕ]</a:t>
                    </a:fld>
                    <a:r>
                      <a:rPr lang="ru-RU" dirty="0"/>
                      <a:t> тыс.</a:t>
                    </a:r>
                    <a:r>
                      <a:rPr lang="ru-RU" baseline="0" dirty="0"/>
                      <a:t> руб.</a:t>
                    </a:r>
                  </a:p>
                  <a:p>
                    <a:fld id="{6E0EDA5C-F552-4DA3-BB25-6594F994508E}" type="PERCENTAGE">
                      <a:rPr lang="ru-RU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73E-4B60-937F-CF59992B84C5}"/>
                </c:ext>
              </c:extLst>
            </c:dLbl>
            <c:dLbl>
              <c:idx val="1"/>
              <c:layout>
                <c:manualLayout>
                  <c:x val="6.6467386582467425E-2"/>
                  <c:y val="-0.19496895333643019"/>
                </c:manualLayout>
              </c:layout>
              <c:tx>
                <c:rich>
                  <a:bodyPr/>
                  <a:lstStyle/>
                  <a:p>
                    <a:fld id="{364C8A7C-69E0-4376-894C-928D120E8237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7C0C88A2-1799-4390-8DBD-8B2EAA3B5816}" type="VALUE">
                      <a:rPr lang="ru-RU" smtClean="0"/>
                      <a:pPr/>
                      <a:t>[ЗНАЧЕНИЕ]</a:t>
                    </a:fld>
                    <a:r>
                      <a:rPr lang="ru-RU" dirty="0"/>
                      <a:t> тыс. руб.</a:t>
                    </a:r>
                    <a:endParaRPr lang="ru-RU" baseline="0" dirty="0"/>
                  </a:p>
                  <a:p>
                    <a:fld id="{E9FF25AD-CBD0-4256-AEB0-51097E218BCB}" type="PERCENTAGE">
                      <a:rPr lang="ru-RU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381498112453379"/>
                      <c:h val="0.1430318788077278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73E-4B60-937F-CF59992B84C5}"/>
                </c:ext>
              </c:extLst>
            </c:dLbl>
            <c:dLbl>
              <c:idx val="2"/>
              <c:layout>
                <c:manualLayout>
                  <c:x val="7.5965194171607325E-2"/>
                  <c:y val="-6.0480003475622185E-2"/>
                </c:manualLayout>
              </c:layout>
              <c:tx>
                <c:rich>
                  <a:bodyPr/>
                  <a:lstStyle/>
                  <a:p>
                    <a:fld id="{850C22AF-C0B6-41F8-919D-7701092761AF}" type="CATEGORYNAME">
                      <a:rPr lang="ru-RU" sz="1100"/>
                      <a:pPr/>
                      <a:t>[ИМЯ КАТЕГОРИИ]</a:t>
                    </a:fld>
                    <a:endParaRPr lang="ru-RU" sz="1100" baseline="0" dirty="0"/>
                  </a:p>
                  <a:p>
                    <a:fld id="{A0B58D6A-B98F-481A-B227-BDECCC84D2B9}" type="VALUE">
                      <a:rPr lang="ru-RU" sz="1100" smtClean="0"/>
                      <a:pPr/>
                      <a:t>[ЗНАЧЕНИЕ]</a:t>
                    </a:fld>
                    <a:r>
                      <a:rPr lang="ru-RU" sz="1100" dirty="0"/>
                      <a:t> тыс. руб.</a:t>
                    </a:r>
                    <a:endParaRPr lang="ru-RU" sz="1100" baseline="0" dirty="0"/>
                  </a:p>
                  <a:p>
                    <a:fld id="{1EA9356A-38D2-4987-9FE1-16F13CC98850}" type="PERCENTAGE">
                      <a:rPr lang="ru-RU" sz="1100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73E-4B60-937F-CF59992B84C5}"/>
                </c:ext>
              </c:extLst>
            </c:dLbl>
            <c:dLbl>
              <c:idx val="3"/>
              <c:layout>
                <c:manualLayout>
                  <c:x val="0.2690876117513662"/>
                  <c:y val="7.3262439552580411E-2"/>
                </c:manualLayout>
              </c:layout>
              <c:tx>
                <c:rich>
                  <a:bodyPr/>
                  <a:lstStyle/>
                  <a:p>
                    <a:fld id="{6A1FB798-27F7-4F4E-8714-274221C3D991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A4568AF9-C773-4218-9FDA-498B33B31EA6}" type="VALUE">
                      <a:rPr lang="ru-RU" smtClean="0"/>
                      <a:pPr/>
                      <a:t>[ЗНАЧЕНИЕ]</a:t>
                    </a:fld>
                    <a:r>
                      <a:rPr lang="ru-RU" dirty="0"/>
                      <a:t> тыс. руб.</a:t>
                    </a:r>
                    <a:endParaRPr lang="ru-RU" baseline="0" dirty="0"/>
                  </a:p>
                  <a:p>
                    <a:fld id="{6BE9D710-81AE-42AF-B806-2E252B5F9F04}" type="PERCENTAGE">
                      <a:rPr lang="ru-RU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73E-4B60-937F-CF59992B84C5}"/>
                </c:ext>
              </c:extLst>
            </c:dLbl>
            <c:dLbl>
              <c:idx val="4"/>
              <c:layout>
                <c:manualLayout>
                  <c:x val="0.12694699091464215"/>
                  <c:y val="0.13694720062026489"/>
                </c:manualLayout>
              </c:layout>
              <c:tx>
                <c:rich>
                  <a:bodyPr/>
                  <a:lstStyle/>
                  <a:p>
                    <a:fld id="{CEAFE57A-672F-4AEF-9E7B-AFD4C9D71F0E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E8BD3E67-306B-4EB5-B9CA-F3B508CEEB64}" type="VALUE">
                      <a:rPr lang="ru-RU" smtClean="0"/>
                      <a:pPr/>
                      <a:t>[ЗНАЧЕНИЕ]</a:t>
                    </a:fld>
                    <a:r>
                      <a:rPr lang="ru-RU" dirty="0"/>
                      <a:t> тыс. руб.</a:t>
                    </a:r>
                    <a:endParaRPr lang="ru-RU" baseline="0" dirty="0"/>
                  </a:p>
                  <a:p>
                    <a:fld id="{698D3751-AE67-4F8C-AFCF-8BC39F66D0A3}" type="PERCENTAGE">
                      <a:rPr lang="ru-RU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73E-4B60-937F-CF59992B84C5}"/>
                </c:ext>
              </c:extLst>
            </c:dLbl>
            <c:dLbl>
              <c:idx val="5"/>
              <c:layout>
                <c:manualLayout>
                  <c:x val="-4.8351155263600704E-2"/>
                  <c:y val="0.17143874048799071"/>
                </c:manualLayout>
              </c:layout>
              <c:tx>
                <c:rich>
                  <a:bodyPr/>
                  <a:lstStyle/>
                  <a:p>
                    <a:fld id="{FEB3DCD5-7651-4E99-A924-BC6712F50B81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DADB1F13-9395-4D0A-A594-D9CD32F59210}" type="VALUE">
                      <a:rPr lang="ru-RU" smtClean="0"/>
                      <a:pPr/>
                      <a:t>[ЗНАЧЕНИЕ]</a:t>
                    </a:fld>
                    <a:r>
                      <a:rPr lang="ru-RU"/>
                      <a:t> тыс. руб.</a:t>
                    </a:r>
                    <a:endParaRPr lang="ru-RU" baseline="0"/>
                  </a:p>
                  <a:p>
                    <a:fld id="{D02C3183-D0D2-4BB4-A756-686520CF4EEC}" type="PERCENTAGE">
                      <a:rPr lang="ru-RU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A73E-4B60-937F-CF59992B84C5}"/>
                </c:ext>
              </c:extLst>
            </c:dLbl>
            <c:dLbl>
              <c:idx val="6"/>
              <c:layout>
                <c:manualLayout>
                  <c:x val="-0.23674342029291534"/>
                  <c:y val="0.16825019132631733"/>
                </c:manualLayout>
              </c:layout>
              <c:tx>
                <c:rich>
                  <a:bodyPr/>
                  <a:lstStyle/>
                  <a:p>
                    <a:fld id="{5CABB30D-2A53-4C6C-910C-9EF0C1F7B3CF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207276AA-EA39-4077-9776-9A5647A2BFD5}" type="VALUE">
                      <a:rPr lang="ru-RU" smtClean="0"/>
                      <a:pPr/>
                      <a:t>[ЗНАЧЕНИЕ]</a:t>
                    </a:fld>
                    <a:r>
                      <a:rPr lang="ru-RU" dirty="0"/>
                      <a:t> тыс. руб.</a:t>
                    </a:r>
                    <a:endParaRPr lang="ru-RU" baseline="0" dirty="0"/>
                  </a:p>
                  <a:p>
                    <a:fld id="{9592EC56-0834-4FEE-9249-96B368F9664F}" type="PERCENTAGE">
                      <a:rPr lang="ru-RU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A73E-4B60-937F-CF59992B84C5}"/>
                </c:ext>
              </c:extLst>
            </c:dLbl>
            <c:dLbl>
              <c:idx val="7"/>
              <c:layout>
                <c:manualLayout>
                  <c:x val="-0.38473516754594056"/>
                  <c:y val="2.4060161683270406E-2"/>
                </c:manualLayout>
              </c:layout>
              <c:tx>
                <c:rich>
                  <a:bodyPr/>
                  <a:lstStyle/>
                  <a:p>
                    <a:fld id="{6442412A-5C8B-4F8C-9C6D-5C5A8DA09CEA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ED2F9E4B-E43E-49D4-8DA2-1F98C5E17900}" type="VALUE">
                      <a:rPr lang="ru-RU" smtClean="0"/>
                      <a:pPr/>
                      <a:t>[ЗНАЧЕНИЕ]</a:t>
                    </a:fld>
                    <a:r>
                      <a:rPr lang="ru-RU" dirty="0"/>
                      <a:t> тыс. руб.</a:t>
                    </a:r>
                    <a:endParaRPr lang="ru-RU" baseline="0" dirty="0"/>
                  </a:p>
                  <a:p>
                    <a:fld id="{87404928-7A00-42B2-9586-49EF99745981}" type="PERCENTAGE">
                      <a:rPr lang="ru-RU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A73E-4B60-937F-CF59992B84C5}"/>
                </c:ext>
              </c:extLst>
            </c:dLbl>
            <c:dLbl>
              <c:idx val="8"/>
              <c:layout>
                <c:manualLayout>
                  <c:x val="0.21405782421780917"/>
                  <c:y val="-3.0466167825764365E-2"/>
                </c:manualLayout>
              </c:layout>
              <c:tx>
                <c:rich>
                  <a:bodyPr/>
                  <a:lstStyle/>
                  <a:p>
                    <a:fld id="{3BA6CCFD-0C95-4C20-BC42-FBA06945B695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B89BF2C5-3C91-4383-A948-266263F2C299}" type="VALUE">
                      <a:rPr lang="ru-RU" smtClean="0"/>
                      <a:pPr/>
                      <a:t>[ЗНАЧЕНИЕ]</a:t>
                    </a:fld>
                    <a:r>
                      <a:rPr lang="ru-RU" dirty="0"/>
                      <a:t> тыс. руб.</a:t>
                    </a:r>
                    <a:endParaRPr lang="ru-RU" baseline="0" dirty="0"/>
                  </a:p>
                  <a:p>
                    <a:fld id="{D5989FCE-233A-42F1-8A3E-B06720264102}" type="PERCENTAGE">
                      <a:rPr lang="ru-RU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A73E-4B60-937F-CF59992B84C5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>
                  <a:solidFill>
                    <a:srgbClr val="000000"/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Лист1!$I$10:$I$18</c:f>
              <c:strCache>
                <c:ptCount val="9"/>
                <c:pt idx="0">
                  <c:v>Подоходный налог                              </c:v>
                </c:pt>
                <c:pt idx="1">
                  <c:v>Штрафы и удержания </c:v>
                </c:pt>
                <c:pt idx="2">
                  <c:v>Налог на добавленную стоимость                        </c:v>
                </c:pt>
                <c:pt idx="3">
                  <c:v>Налог на недвижимость              </c:v>
                </c:pt>
                <c:pt idx="4">
                  <c:v>Земельный налог                                    </c:v>
                </c:pt>
                <c:pt idx="5">
                  <c:v>Налог при упрощенной  системе налогообложения                 </c:v>
                </c:pt>
                <c:pt idx="6">
                  <c:v>Единый налог с ИП и иных физических лиц </c:v>
                </c:pt>
                <c:pt idx="7">
                  <c:v>Местные налоги и сборы </c:v>
                </c:pt>
                <c:pt idx="8">
                  <c:v>Другие платежи                            </c:v>
                </c:pt>
              </c:strCache>
            </c:strRef>
          </c:cat>
          <c:val>
            <c:numRef>
              <c:f>Лист1!$J$10:$J$18</c:f>
              <c:numCache>
                <c:formatCode>#" "##0.0</c:formatCode>
                <c:ptCount val="9"/>
                <c:pt idx="0">
                  <c:v>25530.799999999999</c:v>
                </c:pt>
                <c:pt idx="1">
                  <c:v>320.10000000000002</c:v>
                </c:pt>
                <c:pt idx="2">
                  <c:v>9662</c:v>
                </c:pt>
                <c:pt idx="3">
                  <c:v>2577.6999999999998</c:v>
                </c:pt>
                <c:pt idx="4">
                  <c:v>566</c:v>
                </c:pt>
                <c:pt idx="5">
                  <c:v>1039.8</c:v>
                </c:pt>
                <c:pt idx="6">
                  <c:v>308.10000000000002</c:v>
                </c:pt>
                <c:pt idx="7">
                  <c:v>476.7</c:v>
                </c:pt>
                <c:pt idx="8">
                  <c:v>39641.900000000009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73E-4B60-937F-CF59992B84C5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4-A73E-4B60-937F-CF59992B84C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6-A73E-4B60-937F-CF59992B84C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8-A73E-4B60-937F-CF59992B84C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A-A73E-4B60-937F-CF59992B84C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C-A73E-4B60-937F-CF59992B84C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E-A73E-4B60-937F-CF59992B84C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0-A73E-4B60-937F-CF59992B84C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2-A73E-4B60-937F-CF59992B84C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4-A73E-4B60-937F-CF59992B84C5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Лист1!$I$10:$I$18</c:f>
              <c:strCache>
                <c:ptCount val="9"/>
                <c:pt idx="0">
                  <c:v>Подоходный налог                              </c:v>
                </c:pt>
                <c:pt idx="1">
                  <c:v>Штрафы и удержания </c:v>
                </c:pt>
                <c:pt idx="2">
                  <c:v>Налог на добавленную стоимость                        </c:v>
                </c:pt>
                <c:pt idx="3">
                  <c:v>Налог на недвижимость              </c:v>
                </c:pt>
                <c:pt idx="4">
                  <c:v>Земельный налог                                    </c:v>
                </c:pt>
                <c:pt idx="5">
                  <c:v>Налог при упрощенной  системе налогообложения                 </c:v>
                </c:pt>
                <c:pt idx="6">
                  <c:v>Единый налог с ИП и иных физических лиц </c:v>
                </c:pt>
                <c:pt idx="7">
                  <c:v>Местные налоги и сборы </c:v>
                </c:pt>
                <c:pt idx="8">
                  <c:v>Другие платежи                            </c:v>
                </c:pt>
              </c:strCache>
            </c:strRef>
          </c:cat>
          <c:val>
            <c:numRef>
              <c:f>Лист1!$K$10:$K$18</c:f>
              <c:numCache>
                <c:formatCode>0.00</c:formatCode>
                <c:ptCount val="9"/>
                <c:pt idx="0">
                  <c:v>29.7</c:v>
                </c:pt>
                <c:pt idx="1">
                  <c:v>0.2</c:v>
                </c:pt>
                <c:pt idx="2">
                  <c:v>12</c:v>
                </c:pt>
                <c:pt idx="3">
                  <c:v>3.3</c:v>
                </c:pt>
                <c:pt idx="4">
                  <c:v>1.2</c:v>
                </c:pt>
                <c:pt idx="5">
                  <c:v>0.9</c:v>
                </c:pt>
                <c:pt idx="6">
                  <c:v>0.6</c:v>
                </c:pt>
                <c:pt idx="7">
                  <c:v>0.4</c:v>
                </c:pt>
                <c:pt idx="8">
                  <c:v>51.7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A73E-4B60-937F-CF59992B84C5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231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6208498112887607E-3"/>
          <c:y val="1.3648177526605363E-3"/>
          <c:w val="0.817003851575274"/>
          <c:h val="0.84566306066425445"/>
        </c:manualLayout>
      </c:layout>
      <c:pie3D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spPr>
    <a:scene3d>
      <a:camera prst="orthographicFront"/>
      <a:lightRig rig="threePt" dir="t"/>
    </a:scene3d>
  </c:spPr>
  <c:txPr>
    <a:bodyPr/>
    <a:lstStyle/>
    <a:p>
      <a:pPr>
        <a:defRPr sz="1800"/>
      </a:pPr>
      <a:endParaRPr lang="ru-BY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20"/>
      <c:hPercent val="150"/>
      <c:rotY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028162760600775"/>
          <c:y val="0.11786099059168863"/>
          <c:w val="0.68214360704911881"/>
          <c:h val="0.52017497812773406"/>
        </c:manualLayout>
      </c:layout>
      <c:pie3DChart>
        <c:varyColors val="1"/>
        <c:ser>
          <c:idx val="0"/>
          <c:order val="0"/>
          <c:explosion val="27"/>
          <c:dPt>
            <c:idx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CF7A-4C1B-971E-26382647C09B}"/>
              </c:ext>
            </c:extLst>
          </c:dPt>
          <c:dPt>
            <c:idx val="1"/>
            <c:bubble3D val="0"/>
            <c:spPr>
              <a:solidFill>
                <a:srgbClr val="CC00FF"/>
              </a:solidFill>
            </c:spPr>
            <c:extLst>
              <c:ext xmlns:c16="http://schemas.microsoft.com/office/drawing/2014/chart" uri="{C3380CC4-5D6E-409C-BE32-E72D297353CC}">
                <c16:uniqueId val="{00000003-CF7A-4C1B-971E-26382647C09B}"/>
              </c:ext>
            </c:extLst>
          </c:dPt>
          <c:dPt>
            <c:idx val="2"/>
            <c:bubble3D val="0"/>
            <c:spPr>
              <a:solidFill>
                <a:srgbClr val="33CC33"/>
              </a:solidFill>
            </c:spPr>
            <c:extLst>
              <c:ext xmlns:c16="http://schemas.microsoft.com/office/drawing/2014/chart" uri="{C3380CC4-5D6E-409C-BE32-E72D297353CC}">
                <c16:uniqueId val="{00000005-CF7A-4C1B-971E-26382647C09B}"/>
              </c:ext>
            </c:extLst>
          </c:dPt>
          <c:dPt>
            <c:idx val="3"/>
            <c:bubble3D val="0"/>
            <c:spPr>
              <a:solidFill>
                <a:srgbClr val="663300"/>
              </a:solidFill>
            </c:spPr>
            <c:extLst>
              <c:ext xmlns:c16="http://schemas.microsoft.com/office/drawing/2014/chart" uri="{C3380CC4-5D6E-409C-BE32-E72D297353CC}">
                <c16:uniqueId val="{00000007-CF7A-4C1B-971E-26382647C09B}"/>
              </c:ext>
            </c:extLst>
          </c:dPt>
          <c:dPt>
            <c:idx val="4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9-CF7A-4C1B-971E-26382647C09B}"/>
              </c:ext>
            </c:extLst>
          </c:dPt>
          <c:dPt>
            <c:idx val="5"/>
            <c:bubble3D val="0"/>
            <c:spPr>
              <a:solidFill>
                <a:srgbClr val="009900"/>
              </a:solidFill>
            </c:spPr>
            <c:extLst>
              <c:ext xmlns:c16="http://schemas.microsoft.com/office/drawing/2014/chart" uri="{C3380CC4-5D6E-409C-BE32-E72D297353CC}">
                <c16:uniqueId val="{0000000B-CF7A-4C1B-971E-26382647C09B}"/>
              </c:ext>
            </c:extLst>
          </c:dPt>
          <c:dPt>
            <c:idx val="6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D-CF7A-4C1B-971E-26382647C09B}"/>
              </c:ext>
            </c:extLst>
          </c:dPt>
          <c:dPt>
            <c:idx val="7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F-CF7A-4C1B-971E-26382647C09B}"/>
              </c:ext>
            </c:extLst>
          </c:dPt>
          <c:dLbls>
            <c:dLbl>
              <c:idx val="0"/>
              <c:layout>
                <c:manualLayout>
                  <c:x val="6.1777828861988876E-2"/>
                  <c:y val="8.0727324156965014E-2"/>
                </c:manualLayout>
              </c:layout>
              <c:tx>
                <c:rich>
                  <a:bodyPr rot="0"/>
                  <a:lstStyle/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3C7D9B0B-0669-438F-B4F4-2773CF30C37E}" type="CATEGORYNAME">
                      <a:rPr lang="ru-RU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[ИМЯ КАТЕГОРИИ]</a:t>
                    </a:fld>
                    <a:endParaRPr lang="ru-RU" baseline="0" dirty="0"/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4EEA6351-85D2-4014-8E82-12B2CDA76985}" type="VALUE">
                      <a:rPr lang="ru-RU" smtClean="0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[ЗНАЧЕНИЕ]</a:t>
                    </a:fld>
                    <a:r>
                      <a:rPr lang="ru-RU"/>
                      <a:t> тыс. руб.</a:t>
                    </a:r>
                    <a:endParaRPr lang="ru-RU" baseline="0"/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8DA8E417-9415-4638-AC6A-D77FA948ED79}" type="PERCENTAGE">
                      <a:rPr lang="ru-RU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numFmt formatCode="0.0%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F7A-4C1B-971E-26382647C09B}"/>
                </c:ext>
              </c:extLst>
            </c:dLbl>
            <c:dLbl>
              <c:idx val="1"/>
              <c:layout>
                <c:manualLayout>
                  <c:x val="0.12295484285826218"/>
                  <c:y val="8.8081313333606207E-2"/>
                </c:manualLayout>
              </c:layout>
              <c:tx>
                <c:rich>
                  <a:bodyPr rot="0" vert="horz" anchor="ctr" anchorCtr="0"/>
                  <a:lstStyle/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567EF1AF-B0C5-4E22-8214-992D51ED6AC7}" type="CATEGORYNAME">
                      <a:rPr lang="ru-RU" sz="1400" baseline="0" dirty="0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[ИМЯ КАТЕГОРИИ]</a:t>
                    </a:fld>
                    <a:endParaRPr lang="ru-RU" sz="1400" baseline="0" dirty="0"/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CF9362F7-562A-44FD-9A8B-266E2C001F53}" type="VALUE">
                      <a:rPr lang="ru-RU" sz="1400" baseline="0" smtClean="0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[ЗНАЧЕНИЕ]</a:t>
                    </a:fld>
                    <a:r>
                      <a:rPr lang="ru-RU" sz="1400" baseline="0" dirty="0"/>
                      <a:t> тыс. руб.</a:t>
                    </a:r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EC24EB83-F301-414A-9555-671B87FA9CA6}" type="PERCENTAGE">
                      <a:rPr lang="ru-RU" sz="1400" baseline="0" dirty="0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numFmt formatCode="0.0%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0314756693700701"/>
                      <c:h val="0.1468465309410065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F7A-4C1B-971E-26382647C09B}"/>
                </c:ext>
              </c:extLst>
            </c:dLbl>
            <c:dLbl>
              <c:idx val="2"/>
              <c:layout>
                <c:manualLayout>
                  <c:x val="0.28836749774160914"/>
                  <c:y val="0.19802724770347155"/>
                </c:manualLayout>
              </c:layout>
              <c:tx>
                <c:rich>
                  <a:bodyPr rot="0"/>
                  <a:lstStyle/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3A36CF11-556A-4A50-9044-01CB0E01B563}" type="CATEGORYNAME">
                      <a:rPr lang="ru-RU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[ИМЯ КАТЕГОРИИ]</a:t>
                    </a:fld>
                    <a:endParaRPr lang="ru-RU" baseline="0" dirty="0"/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A25FE9F0-B26B-4FAC-AF8A-F869C21347F2}" type="VALUE">
                      <a:rPr lang="ru-RU" smtClean="0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[ЗНАЧЕНИЕ]</a:t>
                    </a:fld>
                    <a:r>
                      <a:rPr lang="ru-RU" dirty="0"/>
                      <a:t> тыс. руб.</a:t>
                    </a:r>
                    <a:endParaRPr lang="ru-RU" baseline="0" dirty="0"/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4B40311B-BD73-4A09-8554-019ADCE63E36}" type="PERCENTAGE">
                      <a:rPr lang="ru-RU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numFmt formatCode="0.0%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6026425304595779"/>
                      <c:h val="0.1468465309410065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F7A-4C1B-971E-26382647C09B}"/>
                </c:ext>
              </c:extLst>
            </c:dLbl>
            <c:dLbl>
              <c:idx val="3"/>
              <c:layout>
                <c:manualLayout>
                  <c:x val="5.6803608009114791E-2"/>
                  <c:y val="0.31856100418666933"/>
                </c:manualLayout>
              </c:layout>
              <c:tx>
                <c:rich>
                  <a:bodyPr rot="0"/>
                  <a:lstStyle/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07801EC7-6858-430A-9201-3CE1913D546C}" type="CATEGORYNAME">
                      <a:rPr lang="ru-RU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[ИМЯ КАТЕГОРИИ]</a:t>
                    </a:fld>
                    <a:endParaRPr lang="ru-RU" baseline="0" dirty="0"/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DF1EA7B1-CCC0-4A25-87F4-B267A69939B1}" type="VALUE">
                      <a:rPr lang="ru-RU" smtClean="0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[ЗНАЧЕНИЕ]</a:t>
                    </a:fld>
                    <a:r>
                      <a:rPr lang="ru-RU" dirty="0"/>
                      <a:t> тыс.</a:t>
                    </a:r>
                    <a:r>
                      <a:rPr lang="ru-RU" baseline="0" dirty="0"/>
                      <a:t> руб.</a:t>
                    </a:r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961803A4-35D1-4521-8B48-3FDB91AD2BDC}" type="PERCENTAGE">
                      <a:rPr lang="ru-RU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numFmt formatCode="0.0%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525619838536458"/>
                      <c:h val="0.125663120764359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F7A-4C1B-971E-26382647C09B}"/>
                </c:ext>
              </c:extLst>
            </c:dLbl>
            <c:dLbl>
              <c:idx val="4"/>
              <c:layout>
                <c:manualLayout>
                  <c:x val="1.5333894108884719E-3"/>
                  <c:y val="0.1276295239201253"/>
                </c:manualLayout>
              </c:layout>
              <c:tx>
                <c:rich>
                  <a:bodyPr rot="0"/>
                  <a:lstStyle/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E0DE587D-0FB4-40B7-87F9-A6FD22C2C3C6}" type="CATEGORYNAME">
                      <a:rPr lang="ru-RU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[ИМЯ КАТЕГОРИИ]</a:t>
                    </a:fld>
                    <a:endParaRPr lang="ru-RU" baseline="0" dirty="0"/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BCCB08AE-89E3-4841-957F-6020802D2320}" type="VALUE">
                      <a:rPr lang="ru-RU" smtClean="0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[ЗНАЧЕНИЕ]</a:t>
                    </a:fld>
                    <a:r>
                      <a:rPr lang="ru-RU"/>
                      <a:t> тыс. руб.</a:t>
                    </a:r>
                    <a:endParaRPr lang="ru-RU" baseline="0"/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1F89D4C7-4325-4EAF-99E9-EDB992C29FF6}" type="PERCENTAGE">
                      <a:rPr lang="ru-RU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numFmt formatCode="0.0%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CF7A-4C1B-971E-26382647C09B}"/>
                </c:ext>
              </c:extLst>
            </c:dLbl>
            <c:dLbl>
              <c:idx val="5"/>
              <c:tx>
                <c:rich>
                  <a:bodyPr rot="0"/>
                  <a:lstStyle/>
                  <a:p>
                    <a:pPr>
                      <a:defRPr sz="1400">
                        <a:solidFill>
                          <a:schemeClr val="tx1"/>
                        </a:solidFill>
                      </a:defRPr>
                    </a:pPr>
                    <a:fld id="{11EC414F-07DE-4AD2-A586-124B322E7CFD}" type="CATEGORYNAME">
                      <a:rPr lang="ru-RU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endParaRPr lang="ru-RU" baseline="0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1400">
                        <a:solidFill>
                          <a:schemeClr val="tx1"/>
                        </a:solidFill>
                      </a:defRPr>
                    </a:pPr>
                    <a:fld id="{93252DB9-A9CF-465B-9070-1A42A3A83F6C}" type="VALUE">
                      <a:rPr lang="ru-RU" smtClean="0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r>
                      <a:rPr lang="ru-RU">
                        <a:solidFill>
                          <a:schemeClr val="tx1"/>
                        </a:solidFill>
                      </a:rPr>
                      <a:t> тыс. руб.</a:t>
                    </a:r>
                    <a:endParaRPr lang="ru-RU" baseline="0">
                      <a:solidFill>
                        <a:schemeClr val="tx1"/>
                      </a:solidFill>
                    </a:endParaRPr>
                  </a:p>
                  <a:p>
                    <a:pPr>
                      <a:defRPr sz="1400">
                        <a:solidFill>
                          <a:schemeClr val="tx1"/>
                        </a:solidFill>
                      </a:defRPr>
                    </a:pPr>
                    <a:fld id="{42397301-544F-48F0-A305-C96EB0C5D550}" type="PERCENTAGE">
                      <a:rPr lang="ru-RU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numFmt formatCode="0.0%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CF7A-4C1B-971E-26382647C09B}"/>
                </c:ext>
              </c:extLst>
            </c:dLbl>
            <c:dLbl>
              <c:idx val="6"/>
              <c:layout>
                <c:manualLayout>
                  <c:x val="-0.17773245242338795"/>
                  <c:y val="3.963510865745952E-2"/>
                </c:manualLayout>
              </c:layout>
              <c:tx>
                <c:rich>
                  <a:bodyPr rot="0"/>
                  <a:lstStyle/>
                  <a:p>
                    <a:pPr>
                      <a:defRPr sz="1200">
                        <a:solidFill>
                          <a:schemeClr val="tx1"/>
                        </a:solidFill>
                      </a:defRPr>
                    </a:pPr>
                    <a:fld id="{758EBE72-AAB0-4A92-80E4-CE8BBB953624}" type="CATEGORYNAME">
                      <a:rPr lang="ru-RU" sz="120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endParaRPr lang="ru-RU" sz="1200" baseline="0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1200">
                        <a:solidFill>
                          <a:schemeClr val="tx1"/>
                        </a:solidFill>
                      </a:defRPr>
                    </a:pPr>
                    <a:fld id="{CEA2DA75-4902-4960-B7FE-0DFE84204E66}" type="VALUE">
                      <a:rPr lang="ru-RU" sz="1200" smtClean="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r>
                      <a:rPr lang="ru-RU" sz="1200">
                        <a:solidFill>
                          <a:schemeClr val="tx1"/>
                        </a:solidFill>
                      </a:rPr>
                      <a:t> тыс. руб.</a:t>
                    </a:r>
                    <a:endParaRPr lang="ru-RU" sz="1200" baseline="0">
                      <a:solidFill>
                        <a:schemeClr val="tx1"/>
                      </a:solidFill>
                    </a:endParaRPr>
                  </a:p>
                  <a:p>
                    <a:pPr>
                      <a:defRPr sz="1200">
                        <a:solidFill>
                          <a:schemeClr val="tx1"/>
                        </a:solidFill>
                      </a:defRPr>
                    </a:pPr>
                    <a:fld id="{0FA16447-0E3E-417B-AB80-703427905C80}" type="PERCENTAGE">
                      <a:rPr lang="ru-RU" sz="120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numFmt formatCode="0.0%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CF7A-4C1B-971E-26382647C09B}"/>
                </c:ext>
              </c:extLst>
            </c:dLbl>
            <c:dLbl>
              <c:idx val="7"/>
              <c:numFmt formatCode="0.0%" sourceLinked="0"/>
              <c:spPr/>
              <c:txPr>
                <a:bodyPr rot="0" vert="horz"/>
                <a:lstStyle/>
                <a:p>
                  <a:pPr>
                    <a:defRPr sz="1400">
                      <a:solidFill>
                        <a:srgbClr val="000000"/>
                      </a:solidFill>
                    </a:defRPr>
                  </a:pPr>
                  <a:endParaRPr lang="ru-BY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F7A-4C1B-971E-26382647C09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/>
              <a:lstStyle/>
              <a:p>
                <a:pPr>
                  <a:defRPr sz="1400">
                    <a:solidFill>
                      <a:srgbClr val="000000"/>
                    </a:solidFill>
                  </a:defRPr>
                </a:pPr>
                <a:endParaRPr lang="ru-BY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>
                  <a:solidFill>
                    <a:srgbClr val="000000"/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Лист1!$A$43:$A$49</c:f>
              <c:strCache>
                <c:ptCount val="7"/>
                <c:pt idx="0">
                  <c:v>Жилищно- коммунальные услуги                       </c:v>
                </c:pt>
                <c:pt idx="1">
                  <c:v>Общегосударственные расходы    </c:v>
                </c:pt>
                <c:pt idx="2">
                  <c:v>Национальная экономика                          </c:v>
                </c:pt>
                <c:pt idx="3">
                  <c:v>Социальная политика                              </c:v>
                </c:pt>
                <c:pt idx="4">
                  <c:v>Физическая культура, спорт культура и средства массовой информации                                                </c:v>
                </c:pt>
                <c:pt idx="5">
                  <c:v>Образование                 </c:v>
                </c:pt>
                <c:pt idx="6">
                  <c:v>Здравоохранение          </c:v>
                </c:pt>
              </c:strCache>
            </c:strRef>
          </c:cat>
          <c:val>
            <c:numRef>
              <c:f>Лист1!$B$43:$B$49</c:f>
              <c:numCache>
                <c:formatCode>#" "##0.0</c:formatCode>
                <c:ptCount val="7"/>
                <c:pt idx="0">
                  <c:v>13386.2</c:v>
                </c:pt>
                <c:pt idx="1">
                  <c:v>6884.9</c:v>
                </c:pt>
                <c:pt idx="2">
                  <c:v>3857.2</c:v>
                </c:pt>
                <c:pt idx="3">
                  <c:v>4301.6000000000004</c:v>
                </c:pt>
                <c:pt idx="4">
                  <c:v>4520.3</c:v>
                </c:pt>
                <c:pt idx="5">
                  <c:v>28158</c:v>
                </c:pt>
                <c:pt idx="6">
                  <c:v>18161.900000000001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CF7A-4C1B-971E-26382647C09B}"/>
            </c:ext>
          </c:extLst>
        </c:ser>
        <c:ser>
          <c:idx val="1"/>
          <c:order val="1"/>
          <c:explosion val="8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13-CF7A-4C1B-971E-26382647C09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14-CF7A-4C1B-971E-26382647C09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5-CF7A-4C1B-971E-26382647C09B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16-CF7A-4C1B-971E-26382647C09B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17-CF7A-4C1B-971E-26382647C09B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18-CF7A-4C1B-971E-26382647C09B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19-CF7A-4C1B-971E-26382647C09B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1A-CF7A-4C1B-971E-26382647C09B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solidFill>
                    <a:srgbClr val="000000"/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Лист1!$A$43:$A$49</c:f>
              <c:strCache>
                <c:ptCount val="7"/>
                <c:pt idx="0">
                  <c:v>Жилищно- коммунальные услуги                       </c:v>
                </c:pt>
                <c:pt idx="1">
                  <c:v>Общегосударственные расходы    </c:v>
                </c:pt>
                <c:pt idx="2">
                  <c:v>Национальная экономика                          </c:v>
                </c:pt>
                <c:pt idx="3">
                  <c:v>Социальная политика                              </c:v>
                </c:pt>
                <c:pt idx="4">
                  <c:v>Физическая культура, спорт культура и средства массовой информации                                                </c:v>
                </c:pt>
                <c:pt idx="5">
                  <c:v>Образование                 </c:v>
                </c:pt>
                <c:pt idx="6">
                  <c:v>Здравоохранение          </c:v>
                </c:pt>
              </c:strCache>
            </c:strRef>
          </c:cat>
          <c:val>
            <c:numRef>
              <c:f>Лист1!$C$43:$C$49</c:f>
              <c:numCache>
                <c:formatCode>0.0</c:formatCode>
                <c:ptCount val="7"/>
                <c:pt idx="0">
                  <c:v>16.899999999999999</c:v>
                </c:pt>
                <c:pt idx="1">
                  <c:v>8.6999999999999993</c:v>
                </c:pt>
                <c:pt idx="2">
                  <c:v>4.9000000000000004</c:v>
                </c:pt>
                <c:pt idx="3">
                  <c:v>5.4</c:v>
                </c:pt>
                <c:pt idx="4">
                  <c:v>5.7</c:v>
                </c:pt>
                <c:pt idx="5">
                  <c:v>35.5</c:v>
                </c:pt>
                <c:pt idx="6">
                  <c:v>22.9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CF7A-4C1B-971E-26382647C0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BY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0.67258</cdr:x>
      <cdr:y>0.89417</cdr:y>
    </cdr:from>
    <cdr:to>
      <cdr:x>0.98722</cdr:x>
      <cdr:y>0.98507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6156176" y="4957833"/>
          <a:ext cx="2880000" cy="504000"/>
        </a:xfrm>
        <a:prstGeom xmlns:a="http://schemas.openxmlformats.org/drawingml/2006/main" prst="rect">
          <a:avLst/>
        </a:prstGeom>
        <a:solidFill xmlns:a="http://schemas.openxmlformats.org/drawingml/2006/main">
          <a:srgbClr val="8CB94F"/>
        </a:solidFill>
        <a:ln xmlns:a="http://schemas.openxmlformats.org/drawingml/2006/main" w="6350">
          <a:solidFill>
            <a:schemeClr val="bg2">
              <a:lumMod val="50000"/>
            </a:schemeClr>
          </a:solidFill>
        </a:ln>
        <a:effectLst xmlns:a="http://schemas.openxmlformats.org/drawingml/2006/main">
          <a:outerShdw blurRad="50800" dist="38100" algn="l" rotWithShape="0">
            <a:prstClr val="black">
              <a:alpha val="40000"/>
            </a:prstClr>
          </a:outerShdw>
        </a:effec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600" b="1" dirty="0">
              <a:solidFill>
                <a:schemeClr val="bg2">
                  <a:lumMod val="50000"/>
                </a:schemeClr>
              </a:solidFill>
            </a:rPr>
            <a:t>ВСЕГО – 79 270,1 </a:t>
          </a:r>
          <a:r>
            <a:rPr lang="ru-RU" sz="1600" b="1" dirty="0" err="1">
              <a:solidFill>
                <a:schemeClr val="bg2">
                  <a:lumMod val="50000"/>
                </a:schemeClr>
              </a:solidFill>
            </a:rPr>
            <a:t>тыс.руб</a:t>
          </a:r>
          <a:r>
            <a:rPr lang="ru-RU" sz="1600" b="1" dirty="0">
              <a:solidFill>
                <a:schemeClr val="bg2">
                  <a:lumMod val="50000"/>
                </a:schemeClr>
              </a:solidFill>
            </a:rPr>
            <a:t>.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0.49925</cdr:x>
      <cdr:y>0.50468</cdr:y>
    </cdr:from>
    <cdr:to>
      <cdr:x>0.51114</cdr:x>
      <cdr:y>0.54708</cdr:y>
    </cdr:to>
    <cdr:sp macro="" textlink="">
      <cdr:nvSpPr>
        <cdr:cNvPr id="10241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891753" y="3367543"/>
          <a:ext cx="130902" cy="34373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950" b="0" i="0" strike="noStrike">
              <a:solidFill>
                <a:srgbClr val="000000"/>
              </a:solidFill>
              <a:latin typeface="Arial Cyr"/>
            </a:rPr>
            <a:t>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3CD145-9A08-4B2A-93B5-C02E3D66AE3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4538"/>
            <a:ext cx="4956175" cy="3717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1" y="4711383"/>
            <a:ext cx="5455920" cy="44634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C5A43-80F2-4E96-B345-1DFE785320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843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wave">
          <a:fgClr>
            <a:schemeClr val="bg1">
              <a:lumMod val="20000"/>
              <a:lumOff val="80000"/>
            </a:schemeClr>
          </a:fgClr>
          <a:bgClr>
            <a:schemeClr val="bg2">
              <a:lumMod val="40000"/>
              <a:lumOff val="6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8A02026-7BB4-4A6A-A58B-25FBD4906DBB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720840"/>
            <a:ext cx="9144000" cy="4216539"/>
          </a:xfrm>
          <a:prstGeom prst="rect">
            <a:avLst/>
          </a:prstGeom>
          <a:solidFill>
            <a:srgbClr val="8CB94F"/>
          </a:solidFill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5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Об итогах</a:t>
            </a:r>
          </a:p>
          <a:p>
            <a:pPr algn="ctr"/>
            <a:r>
              <a:rPr lang="ru-RU" sz="5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исполнения бюджета </a:t>
            </a:r>
          </a:p>
          <a:p>
            <a:pPr algn="ctr"/>
            <a:r>
              <a:rPr lang="ru-RU" sz="5400" b="1" dirty="0" err="1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Лепельского</a:t>
            </a:r>
            <a:r>
              <a:rPr lang="ru-RU" sz="5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района</a:t>
            </a:r>
          </a:p>
          <a:p>
            <a:pPr algn="ctr"/>
            <a:r>
              <a:rPr lang="ru-RU" sz="53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 январь – сентябрь 2025 года</a:t>
            </a:r>
          </a:p>
        </p:txBody>
      </p:sp>
    </p:spTree>
    <p:extLst>
      <p:ext uri="{BB962C8B-B14F-4D97-AF65-F5344CB8AC3E}">
        <p14:creationId xmlns:p14="http://schemas.microsoft.com/office/powerpoint/2010/main" val="879102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9138" y="116632"/>
            <a:ext cx="9153138" cy="1200329"/>
          </a:xfrm>
          <a:prstGeom prst="rect">
            <a:avLst/>
          </a:prstGeom>
          <a:solidFill>
            <a:srgbClr val="8CB94F"/>
          </a:solidFill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Выполнение доходной части бюджета </a:t>
            </a:r>
          </a:p>
          <a:p>
            <a:pPr algn="ctr"/>
            <a:r>
              <a:rPr lang="ru-RU" sz="2400" b="1" dirty="0" err="1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Лепельского</a:t>
            </a:r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района</a:t>
            </a:r>
          </a:p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 2024-2025 </a:t>
            </a:r>
            <a:r>
              <a:rPr lang="ru-RU" sz="2400" b="1" dirty="0" err="1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г.г</a:t>
            </a:r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755084"/>
              </p:ext>
            </p:extLst>
          </p:nvPr>
        </p:nvGraphicFramePr>
        <p:xfrm>
          <a:off x="265431" y="1772816"/>
          <a:ext cx="8604000" cy="4933407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22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8072">
                <a:tc rowSpan="2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Уточненный годовой план</a:t>
                      </a:r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на 2025 год, </a:t>
                      </a:r>
                      <a:r>
                        <a:rPr lang="ru-RU" sz="1400" b="0" baseline="0" dirty="0" err="1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тыс.руб</a:t>
                      </a:r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</a:t>
                      </a:r>
                      <a:endParaRPr lang="ru-RU" sz="1400" b="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Факт поступлений, </a:t>
                      </a:r>
                    </a:p>
                    <a:p>
                      <a:pPr algn="ctr"/>
                      <a:r>
                        <a:rPr lang="ru-RU" sz="1400" b="0" dirty="0" err="1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тыс.руб</a:t>
                      </a:r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Процент выполнения, </a:t>
                      </a: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 vMerge="1"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ru-RU" sz="1600" baseline="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январь-сентябрь  2024 года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январь-сентябрь   2025 года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к плану на 2025 год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к</a:t>
                      </a:r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факту января-сентября 2024 года</a:t>
                      </a:r>
                      <a:endParaRPr lang="ru-RU" sz="1400" b="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96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Собственные доходы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71 503,5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43 036,8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46 568,4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967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в т.ч. налоговые доходы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63 742,7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39 519,4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42 399,6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83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неналоговые доходы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7 760,8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3 517,3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4 168,8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983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Безвозмездные поступления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48 086,3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29 467,8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33 554,7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583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в т.ч. дотация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38 389,1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26 498,2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27 640,2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583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Всего доходов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119 589,8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72 504,6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80 123,1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585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79577AB-5D98-46FC-A95F-DEA6F890FB77}"/>
              </a:ext>
            </a:extLst>
          </p:cNvPr>
          <p:cNvSpPr/>
          <p:nvPr/>
        </p:nvSpPr>
        <p:spPr>
          <a:xfrm>
            <a:off x="0" y="42463"/>
            <a:ext cx="9139068" cy="830997"/>
          </a:xfrm>
          <a:prstGeom prst="rect">
            <a:avLst/>
          </a:prstGeom>
          <a:solidFill>
            <a:srgbClr val="8CB94F"/>
          </a:solidFill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Структура собственных доходов бюджета </a:t>
            </a:r>
            <a:r>
              <a:rPr lang="ru-RU" sz="2400" b="1" dirty="0" err="1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Лепельского</a:t>
            </a:r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района</a:t>
            </a:r>
          </a:p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 январь – сентябрь 2025 года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B5BE485A-71D5-4B37-9662-71656C2BBA64}"/>
              </a:ext>
            </a:extLst>
          </p:cNvPr>
          <p:cNvGraphicFramePr>
            <a:graphicFrameLocks noGrp="1"/>
          </p:cNvGraphicFramePr>
          <p:nvPr/>
        </p:nvGraphicFramePr>
        <p:xfrm>
          <a:off x="457201" y="2497752"/>
          <a:ext cx="8229598" cy="2913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7120">
                  <a:extLst>
                    <a:ext uri="{9D8B030D-6E8A-4147-A177-3AD203B41FA5}">
                      <a16:colId xmlns:a16="http://schemas.microsoft.com/office/drawing/2014/main" val="1267463734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1443057965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2735095794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1172297438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2459890719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1982844754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2944373453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3578328607"/>
                    </a:ext>
                  </a:extLst>
                </a:gridCol>
                <a:gridCol w="2758398">
                  <a:extLst>
                    <a:ext uri="{9D8B030D-6E8A-4147-A177-3AD203B41FA5}">
                      <a16:colId xmlns:a16="http://schemas.microsoft.com/office/drawing/2014/main" val="3252776308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1648398469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1690297647"/>
                    </a:ext>
                  </a:extLst>
                </a:gridCol>
              </a:tblGrid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364862692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662709824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3806305190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2586516254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1603342562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2083895629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2686744933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3579662278"/>
                  </a:ext>
                </a:extLst>
              </a:tr>
              <a:tr h="290658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BY" sz="900" u="none" strike="noStrike">
                          <a:effectLst/>
                        </a:rPr>
                        <a:t> 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факт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Удельный вес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ctr"/>
                </a:tc>
                <a:extLst>
                  <a:ext uri="{0D108BD9-81ED-4DB2-BD59-A6C34878D82A}">
                    <a16:rowId xmlns:a16="http://schemas.microsoft.com/office/drawing/2014/main" val="698606678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Подоходный налог      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21541,3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29,7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2058152038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Штрафы и удержания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126,7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0,2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2666001126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Налог на добавленную стоимость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8720,6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12,0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879117793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Налог на недвижимость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2391,1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3,3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3697963834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Земельный налог            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837,9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1,2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4207562475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Налог при упрощенной  системе налогообложения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660,6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0,9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999433772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Единый налог с ИП и иных физических лиц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459,3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0,6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829465261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Местные налоги и сборы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259,3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0,4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1856640221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Другие платежи    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37507,8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51,7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1240359409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Итого: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72504,6</a:t>
                      </a:r>
                      <a:endParaRPr lang="ru-BY" sz="9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 dirty="0">
                          <a:effectLst/>
                        </a:rPr>
                        <a:t>100,0</a:t>
                      </a:r>
                      <a:endParaRPr lang="ru-BY" sz="9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450711819"/>
                  </a:ext>
                </a:extLst>
              </a:tr>
            </a:tbl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1CBBD08F-D989-4A76-8EF5-01ABCF9A5A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0500545"/>
              </p:ext>
            </p:extLst>
          </p:nvPr>
        </p:nvGraphicFramePr>
        <p:xfrm>
          <a:off x="25635" y="873460"/>
          <a:ext cx="9092730" cy="5984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0886DE9-9341-499B-997A-03FC0D84DE8A}"/>
              </a:ext>
            </a:extLst>
          </p:cNvPr>
          <p:cNvSpPr/>
          <p:nvPr/>
        </p:nvSpPr>
        <p:spPr>
          <a:xfrm>
            <a:off x="6084168" y="6418860"/>
            <a:ext cx="2953907" cy="371211"/>
          </a:xfrm>
          <a:prstGeom prst="rect">
            <a:avLst/>
          </a:prstGeom>
          <a:solidFill>
            <a:srgbClr val="8CB94F"/>
          </a:soli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bg2">
                    <a:lumMod val="50000"/>
                  </a:schemeClr>
                </a:solidFill>
              </a:rPr>
              <a:t>ВСЕГО – 80 123,1 </a:t>
            </a:r>
            <a:r>
              <a:rPr lang="ru-RU" sz="1600" b="1" dirty="0" err="1">
                <a:solidFill>
                  <a:schemeClr val="bg2">
                    <a:lumMod val="50000"/>
                  </a:schemeClr>
                </a:solidFill>
              </a:rPr>
              <a:t>тыс.руб</a:t>
            </a:r>
            <a:r>
              <a:rPr lang="ru-RU" sz="1600" b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075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-9138" y="116632"/>
            <a:ext cx="9153138" cy="1200329"/>
          </a:xfrm>
          <a:prstGeom prst="rect">
            <a:avLst/>
          </a:prstGeom>
          <a:solidFill>
            <a:srgbClr val="8CB94F"/>
          </a:solidFill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Структура расходной части бюджета </a:t>
            </a:r>
          </a:p>
          <a:p>
            <a:pPr algn="ctr"/>
            <a:r>
              <a:rPr lang="ru-RU" sz="2400" b="1" dirty="0" err="1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Лепельского</a:t>
            </a:r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района</a:t>
            </a:r>
          </a:p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 январь – сентябрь 2025 года</a:t>
            </a: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778701647"/>
              </p:ext>
            </p:extLst>
          </p:nvPr>
        </p:nvGraphicFramePr>
        <p:xfrm>
          <a:off x="179511" y="1484784"/>
          <a:ext cx="8985449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1074010"/>
              </p:ext>
            </p:extLst>
          </p:nvPr>
        </p:nvGraphicFramePr>
        <p:xfrm>
          <a:off x="261064" y="1268760"/>
          <a:ext cx="8775432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38465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739590"/>
              </p:ext>
            </p:extLst>
          </p:nvPr>
        </p:nvGraphicFramePr>
        <p:xfrm>
          <a:off x="252000" y="1988840"/>
          <a:ext cx="8640000" cy="216000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77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Прямой</a:t>
                      </a:r>
                      <a:r>
                        <a:rPr lang="ru-RU" sz="1400" b="1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долг</a:t>
                      </a:r>
                      <a:endParaRPr lang="ru-RU" sz="1400" b="1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Гарантированный долг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Итого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Сумма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Прирост/снижение с начала года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Сумма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Прирост/снижение с начала года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Сумма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Прирост/снижение с начала года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11 893,7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-2 212,5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2 </a:t>
                      </a:r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332,5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-549,5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14 226,2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-2 762,0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-9138" y="116632"/>
            <a:ext cx="9153138" cy="1200329"/>
          </a:xfrm>
          <a:prstGeom prst="rect">
            <a:avLst/>
          </a:prstGeom>
          <a:solidFill>
            <a:srgbClr val="8CB94F"/>
          </a:solidFill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Долговые обязательства органов местного управления </a:t>
            </a:r>
          </a:p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по </a:t>
            </a:r>
            <a:r>
              <a:rPr lang="ru-RU" sz="2400" b="1" dirty="0" err="1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Лепельскому</a:t>
            </a:r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району</a:t>
            </a:r>
          </a:p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на 1 октября 2025 года</a:t>
            </a:r>
          </a:p>
        </p:txBody>
      </p:sp>
    </p:spTree>
    <p:extLst>
      <p:ext uri="{BB962C8B-B14F-4D97-AF65-F5344CB8AC3E}">
        <p14:creationId xmlns:p14="http://schemas.microsoft.com/office/powerpoint/2010/main" val="845358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1">
      <a:dk1>
        <a:srgbClr val="BFBFBF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2330</TotalTime>
  <Words>412</Words>
  <Application>Microsoft Office PowerPoint</Application>
  <PresentationFormat>Экран (4:3)</PresentationFormat>
  <Paragraphs>160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5" baseType="lpstr">
      <vt:lpstr>Arial</vt:lpstr>
      <vt:lpstr>Arial Cyr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TsiuSI</dc:creator>
  <cp:lastModifiedBy>Воблая Ольга Степановна</cp:lastModifiedBy>
  <cp:revision>161</cp:revision>
  <cp:lastPrinted>2023-05-04T07:11:10Z</cp:lastPrinted>
  <dcterms:created xsi:type="dcterms:W3CDTF">2019-04-23T06:52:08Z</dcterms:created>
  <dcterms:modified xsi:type="dcterms:W3CDTF">2025-10-16T07:33:51Z</dcterms:modified>
</cp:coreProperties>
</file>