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Override+xml" PartName="/ppt/theme/themeOverr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7" r:id="rId9"/>
    <p:sldId id="268" r:id="rId10"/>
    <p:sldId id="269" r:id="rId11"/>
    <p:sldId id="273" r:id="rId12"/>
    <p:sldId id="274" r:id="rId13"/>
    <p:sldId id="275" r:id="rId14"/>
    <p:sldId id="278" r:id="rId15"/>
    <p:sldId id="277" r:id="rId16"/>
    <p:sldId id="276" r:id="rId17"/>
    <p:sldId id="270" r:id="rId18"/>
    <p:sldId id="266" r:id="rId19"/>
    <p:sldId id="279" r:id="rId20"/>
    <p:sldId id="28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3.jpeg" Type="http://schemas.openxmlformats.org/officeDocument/2006/relationships/image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712968" cy="1008112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Лепельский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районный исполнительный комитет</a:t>
            </a:r>
            <a:endParaRPr 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47564" y="1556792"/>
            <a:ext cx="8064896" cy="30963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11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</a:t>
            </a:r>
            <a:r>
              <a:rPr lang="ru-RU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ДЕЯТЕЛЬНОСТИ ДОБРОВОЛЬНЫХ </a:t>
            </a:r>
            <a:r>
              <a:rPr lang="ru-RU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ДРУЖИН</a:t>
            </a:r>
            <a:endParaRPr lang="ru-RU" sz="4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6016" y="4669639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главный специалист отдела идеологической работы и по делам молодежи </a:t>
            </a:r>
          </a:p>
          <a:p>
            <a:pPr algn="just"/>
            <a:r>
              <a:rPr lang="ru-RU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Серебро Елена Юрьевна</a:t>
            </a:r>
            <a:endParaRPr lang="ru-RU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264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68952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ДРУЖИННИК</a:t>
            </a:r>
            <a:endParaRPr lang="ru-RU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908720"/>
            <a:ext cx="8712968" cy="5400600"/>
          </a:xfrm>
        </p:spPr>
        <p:txBody>
          <a:bodyPr>
            <a:normAutofit fontScale="62500" lnSpcReduction="20000"/>
          </a:bodyPr>
          <a:lstStyle/>
          <a:p>
            <a:pPr marL="45720" indent="0">
              <a:buNone/>
            </a:pPr>
            <a:endParaRPr lang="ru-RU" sz="500" dirty="0" smtClean="0"/>
          </a:p>
          <a:p>
            <a:pPr marL="45720" indent="0">
              <a:buNone/>
            </a:pPr>
            <a:r>
              <a:rPr lang="ru-RU" dirty="0">
                <a:solidFill>
                  <a:srgbClr val="00B0F0"/>
                </a:solidFill>
              </a:rPr>
              <a:t>! В добровольную дружину принимаются граждане Республики Беларусь, достигшие 18-летнего возраста, способные по своим деловым и моральным качествам, состоянию здоровья выполнять задачи по оказанию содействия в охране правопорядка.</a:t>
            </a:r>
          </a:p>
          <a:p>
            <a:pPr marL="45720" indent="0">
              <a:buNone/>
            </a:pPr>
            <a:endParaRPr lang="ru-RU" b="1" u="sng" dirty="0" smtClean="0"/>
          </a:p>
          <a:p>
            <a:pPr marL="45720" indent="0">
              <a:buNone/>
            </a:pPr>
            <a:r>
              <a:rPr lang="ru-RU" b="1" u="sng" dirty="0" smtClean="0"/>
              <a:t>ЧЛЕНОМ ДОБРОВОЛЬНОЙ ДРУЖИНЫ НЕ МОГУТ БЫТЬ ГРАЖДАНЕ РЕСПУБЛИКИ БЕЛАРУСЬ:</a:t>
            </a:r>
            <a:br>
              <a:rPr lang="ru-RU" b="1" u="sng" dirty="0" smtClean="0"/>
            </a:br>
            <a:endParaRPr lang="ru-RU" b="1" u="sng" dirty="0" smtClean="0"/>
          </a:p>
          <a:p>
            <a:r>
              <a:rPr lang="ru-RU" dirty="0" smtClean="0"/>
              <a:t>имеющие </a:t>
            </a:r>
            <a:r>
              <a:rPr lang="ru-RU" dirty="0"/>
              <a:t>судимость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состоящие </a:t>
            </a:r>
            <a:r>
              <a:rPr lang="ru-RU" dirty="0"/>
              <a:t>на учете в лечебно-профилактических организациях по поводу психического заболевания, наркомании или алкоголизма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признанные </a:t>
            </a:r>
            <a:r>
              <a:rPr lang="ru-RU" dirty="0"/>
              <a:t>решением суда недееспособными или ограниченно дееспособными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привлекавшиеся</a:t>
            </a:r>
            <a:r>
              <a:rPr lang="ru-RU" dirty="0" smtClean="0"/>
              <a:t> </a:t>
            </a:r>
            <a:r>
              <a:rPr lang="ru-RU" dirty="0"/>
              <a:t>в течение года до дня подачи заявления к административной ответственности</a:t>
            </a:r>
            <a:r>
              <a:rPr lang="ru-RU" dirty="0" smtClean="0"/>
              <a:t>.</a:t>
            </a:r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r>
              <a:rPr lang="ru-RU" dirty="0" smtClean="0">
                <a:solidFill>
                  <a:srgbClr val="00B0F0"/>
                </a:solidFill>
              </a:rPr>
              <a:t>! </a:t>
            </a:r>
            <a:r>
              <a:rPr lang="ru-RU" dirty="0">
                <a:solidFill>
                  <a:srgbClr val="00B0F0"/>
                </a:solidFill>
              </a:rPr>
              <a:t>Члены добровольных </a:t>
            </a:r>
            <a:r>
              <a:rPr lang="ru-RU" dirty="0" smtClean="0">
                <a:solidFill>
                  <a:srgbClr val="00B0F0"/>
                </a:solidFill>
              </a:rPr>
              <a:t>дружин </a:t>
            </a:r>
            <a:r>
              <a:rPr lang="ru-RU" dirty="0">
                <a:solidFill>
                  <a:srgbClr val="00B0F0"/>
                </a:solidFill>
              </a:rPr>
              <a:t>привлекаются к выполнению функций по участию в охране правопорядка в свободное от работы время</a:t>
            </a:r>
            <a:r>
              <a:rPr lang="ru-RU" dirty="0" smtClean="0">
                <a:solidFill>
                  <a:srgbClr val="00B0F0"/>
                </a:solidFill>
              </a:rPr>
              <a:t>.</a:t>
            </a:r>
          </a:p>
          <a:p>
            <a:pPr marL="45720" indent="0">
              <a:buNone/>
            </a:pPr>
            <a:endParaRPr lang="ru-RU" dirty="0">
              <a:solidFill>
                <a:srgbClr val="00B0F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!</a:t>
            </a:r>
            <a:r>
              <a:rPr lang="ru-RU" dirty="0">
                <a:solidFill>
                  <a:srgbClr val="FF0000"/>
                </a:solidFill>
              </a:rPr>
              <a:t> Противоправные действия в отношении дружинника, выполняющего общественный долг по охране общественного порядка или пресечению правонарушений, либо из мести за выполнение общественного долга влекут за собой ответственность в соответствии с законодательством Республики Беларусь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marL="45720" indent="0" algn="just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! Обязательное страхование дружинника (если дружинник оформлен правильно, т.е. есть приказ/решение, он включен в списочный состав, то будет </a:t>
            </a:r>
            <a:r>
              <a:rPr lang="ru-RU" smtClean="0">
                <a:solidFill>
                  <a:srgbClr val="FF0000"/>
                </a:solidFill>
              </a:rPr>
              <a:t>выплачена страховка)</a:t>
            </a:r>
            <a:endParaRPr lang="ru-RU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17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15006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ПРИЕМ ГРАЖДАН В ДД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568952" cy="554461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Личное заявление гражданина</a:t>
            </a:r>
          </a:p>
          <a:p>
            <a:r>
              <a:rPr lang="ru-RU" dirty="0" smtClean="0"/>
              <a:t>Согласие на обработку персональных данных и предоставление сведений, содержащих врачебную тайну </a:t>
            </a:r>
            <a:r>
              <a:rPr lang="ru-RU" sz="1800" i="1" dirty="0" smtClean="0"/>
              <a:t>(прикладываем к запросам, значит </a:t>
            </a:r>
            <a:r>
              <a:rPr lang="ru-RU" sz="1800" i="1" dirty="0" err="1" smtClean="0"/>
              <a:t>д.б</a:t>
            </a:r>
            <a:r>
              <a:rPr lang="ru-RU" sz="1800" i="1" dirty="0" smtClean="0"/>
              <a:t>. в двух экземплярах)</a:t>
            </a:r>
          </a:p>
          <a:p>
            <a:r>
              <a:rPr lang="ru-RU" dirty="0" smtClean="0"/>
              <a:t>Запрос в </a:t>
            </a:r>
            <a:r>
              <a:rPr lang="ru-RU" dirty="0" err="1" smtClean="0"/>
              <a:t>Лепельский</a:t>
            </a:r>
            <a:r>
              <a:rPr lang="ru-RU" dirty="0" smtClean="0"/>
              <a:t> РОВД о наличии/отсутствии судимости, привлечения в течение года к административной ответственности </a:t>
            </a:r>
            <a:r>
              <a:rPr lang="ru-RU" sz="1800" i="1" dirty="0" smtClean="0"/>
              <a:t>(ссылаемся на Алгоритм взаимодействия п.4, п.5)</a:t>
            </a:r>
          </a:p>
          <a:p>
            <a:r>
              <a:rPr lang="ru-RU" dirty="0" smtClean="0"/>
              <a:t>Запрос в УЗ «</a:t>
            </a:r>
            <a:r>
              <a:rPr lang="ru-RU" dirty="0" err="1" smtClean="0"/>
              <a:t>Лепельская</a:t>
            </a:r>
            <a:r>
              <a:rPr lang="ru-RU" dirty="0" smtClean="0"/>
              <a:t> ЦРБ» о наличии/отсутствии учета в учреждении здравоохранения по причине психического заболевания, наркомании или алкоголизма </a:t>
            </a:r>
            <a:r>
              <a:rPr lang="ru-RU" sz="1800" i="1" dirty="0"/>
              <a:t>(ссылаемся на Алгоритм взаимодействия п.4, </a:t>
            </a:r>
            <a:r>
              <a:rPr lang="ru-RU" sz="1800" i="1" dirty="0" smtClean="0"/>
              <a:t>п.6)</a:t>
            </a:r>
          </a:p>
          <a:p>
            <a:r>
              <a:rPr lang="ru-RU" sz="2400" dirty="0" smtClean="0"/>
              <a:t>Приказ/решение о зачислении гражданина в добровольную дружину </a:t>
            </a:r>
            <a:r>
              <a:rPr lang="ru-RU" sz="1700" i="1" dirty="0" smtClean="0"/>
              <a:t>(если по линии РОВД и УЗ не привлекался/не состоит)</a:t>
            </a:r>
          </a:p>
          <a:p>
            <a:r>
              <a:rPr lang="ru-RU" sz="2400" dirty="0" smtClean="0"/>
              <a:t>Направление копии приказа/решения в районный штаб (для получения удостоверения), прилагается 1 фотография 3*4</a:t>
            </a:r>
          </a:p>
          <a:p>
            <a:r>
              <a:rPr lang="ru-RU" sz="2400" dirty="0" smtClean="0"/>
              <a:t>Внесение дружинника в списочный состав добровольной дружины</a:t>
            </a:r>
          </a:p>
          <a:p>
            <a:r>
              <a:rPr lang="ru-RU" sz="2400" dirty="0" smtClean="0"/>
              <a:t>Выдача удостоверения (в идеале - отличительного нагрудного знака и нарукавной повязки)</a:t>
            </a:r>
          </a:p>
          <a:p>
            <a:pPr marL="45720" indent="0" algn="just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!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С </a:t>
            </a:r>
            <a:r>
              <a:rPr lang="ru-RU" sz="2000" dirty="0">
                <a:solidFill>
                  <a:srgbClr val="FF0000"/>
                </a:solidFill>
              </a:rPr>
              <a:t>новыми дружинниками организуется изучение положения, иных нормативных правовых актов, регламентирующих охрану общественного порядка и борьбу с правонарушениями, а также обучение формам и методам работы добровольных дружин, разъясняются обязанности и права дружинника (запись вносится в журнал учета работы</a:t>
            </a:r>
            <a:r>
              <a:rPr lang="ru-RU" sz="2000" dirty="0" smtClean="0">
                <a:solidFill>
                  <a:srgbClr val="FF0000"/>
                </a:solidFill>
              </a:rPr>
              <a:t>).</a:t>
            </a:r>
            <a:endParaRPr lang="ru-RU" sz="2000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sz="2400" dirty="0" smtClean="0"/>
          </a:p>
          <a:p>
            <a:endParaRPr lang="ru-RU" sz="2400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980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424936" cy="1143000"/>
          </a:xfrm>
        </p:spPr>
        <p:txBody>
          <a:bodyPr/>
          <a:lstStyle/>
          <a:p>
            <a:pPr algn="ctr" indent="0" marL="0">
              <a:buNone/>
            </a:pPr>
            <a:r>
              <a:rPr dirty="0" lang="ru-RU" smtClean="0" sz="360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  <a:reflection algn="bl" blurRad="6350" dir="5400000" endA="300" endPos="45500" rotWithShape="0" stA="55000" sy="-100000"/>
                </a:effectLst>
              </a:rPr>
              <a:t>ОТЛИЧИТЕЛЬНЫЕ ЗНАКИ И ДОКУМЕНТЫ ДРУЖИННИКА</a:t>
            </a:r>
            <a:endParaRPr dirty="0" lang="ru-RU" sz="3600">
              <a:solidFill>
                <a:schemeClr val="tx2">
                  <a:lumMod val="60000"/>
                  <a:lumOff val="40000"/>
                </a:schemeClr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  <a:reflection algn="bl" blurRad="6350" dir="5400000" endA="300" endPos="45500" rotWithShape="0" stA="55000" sy="-100000"/>
              </a:effectLst>
            </a:endParaRPr>
          </a:p>
        </p:txBody>
      </p:sp>
      <p:pic>
        <p:nvPicPr>
          <p:cNvPr id="1026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592" y="1343541"/>
            <a:ext cx="2889816" cy="2087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62057" y="3514095"/>
            <a:ext cx="2858878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lang="ru-RU" smtClean="0"/>
              <a:t>Нарукавная повязка</a:t>
            </a:r>
            <a:endParaRPr dirty="0" lang="ru-RU"/>
          </a:p>
        </p:txBody>
      </p:sp>
      <p:sp>
        <p:nvSpPr>
          <p:cNvPr id="6" name="TextBox 5"/>
          <p:cNvSpPr txBox="1"/>
          <p:nvPr/>
        </p:nvSpPr>
        <p:spPr>
          <a:xfrm>
            <a:off x="6372200" y="6003509"/>
            <a:ext cx="2664296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lang="ru-RU" smtClean="0"/>
              <a:t>Отличительный нагрудный знак</a:t>
            </a:r>
            <a:endParaRPr dirty="0" lang="ru-RU"/>
          </a:p>
        </p:txBody>
      </p:sp>
      <p:sp>
        <p:nvSpPr>
          <p:cNvPr id="7" name="TextBox 6"/>
          <p:cNvSpPr txBox="1"/>
          <p:nvPr/>
        </p:nvSpPr>
        <p:spPr>
          <a:xfrm>
            <a:off x="542954" y="6236766"/>
            <a:ext cx="2448272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lang="ru-RU" smtClean="0"/>
              <a:t>Удостоверение</a:t>
            </a:r>
            <a:endParaRPr dirty="0" lang="ru-RU"/>
          </a:p>
        </p:txBody>
      </p:sp>
      <p:pic>
        <p:nvPicPr>
          <p:cNvPr descr="C:\Users\WorkPC1\Downloads\photo_5249142638299439781_y.jpg" id="3" name="Picture 2"/>
          <p:cNvPicPr>
            <a:picLocks noChangeArrowheads="1"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" l="90" r="66" t="44"/>
          <a:stretch/>
        </p:blipFill>
        <p:spPr bwMode="auto">
          <a:xfrm>
            <a:off x="431540" y="2924944"/>
            <a:ext cx="2671100" cy="3078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C:\Users\WorkPC1\Downloads\photo_5249142638299439780_y.jpg" id="1027" name="Picture 3"/>
          <p:cNvPicPr>
            <a:picLocks noChangeArrowheads="1" noChangeAspect="1"/>
          </p:cNvPicPr>
          <p:nvPr/>
        </p:nvPicPr>
        <p:blipFill rotWithShape="1"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" l="48" r="114" t="38"/>
          <a:stretch/>
        </p:blipFill>
        <p:spPr bwMode="auto">
          <a:xfrm>
            <a:off x="6020935" y="2924944"/>
            <a:ext cx="2655521" cy="307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645123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64807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ДЕЖУРСТВО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568952" cy="5544616"/>
          </a:xfrm>
        </p:spPr>
        <p:txBody>
          <a:bodyPr>
            <a:normAutofit/>
          </a:bodyPr>
          <a:lstStyle/>
          <a:p>
            <a:r>
              <a:rPr lang="ru-RU" dirty="0" smtClean="0"/>
              <a:t>по утвержденному графику (суббота, воскресенье с 20.00 до 22.00)</a:t>
            </a:r>
          </a:p>
          <a:p>
            <a:pPr marL="45720" indent="0">
              <a:buNone/>
            </a:pPr>
            <a:endParaRPr lang="ru-RU" sz="1050" dirty="0" smtClean="0"/>
          </a:p>
          <a:p>
            <a:pPr>
              <a:buFontTx/>
              <a:buChar char="-"/>
            </a:pPr>
            <a:r>
              <a:rPr lang="ru-RU" dirty="0"/>
              <a:t>я</a:t>
            </a:r>
            <a:r>
              <a:rPr lang="ru-RU" dirty="0" smtClean="0"/>
              <a:t>виться в ОВД к указанному времени (иметь удостоверение, повязку и нагрудный знак)</a:t>
            </a:r>
          </a:p>
          <a:p>
            <a:pPr>
              <a:buFontTx/>
              <a:buChar char="-"/>
            </a:pPr>
            <a:r>
              <a:rPr lang="ru-RU" dirty="0" smtClean="0"/>
              <a:t>отметиться у дежурного</a:t>
            </a:r>
          </a:p>
          <a:p>
            <a:pPr>
              <a:buFontTx/>
              <a:buChar char="-"/>
            </a:pPr>
            <a:r>
              <a:rPr lang="ru-RU" dirty="0" smtClean="0"/>
              <a:t>осуществить дежурство с сотрудником ОВД</a:t>
            </a:r>
          </a:p>
          <a:p>
            <a:pPr>
              <a:buFontTx/>
              <a:buChar char="-"/>
            </a:pPr>
            <a:r>
              <a:rPr lang="ru-RU" dirty="0" smtClean="0"/>
              <a:t>взять документ о прохождении дежурства</a:t>
            </a:r>
          </a:p>
          <a:p>
            <a:pPr>
              <a:buFontTx/>
              <a:buChar char="-"/>
            </a:pPr>
            <a:r>
              <a:rPr lang="ru-RU" dirty="0" smtClean="0"/>
              <a:t>отчитаться командиру дружины о результатах дежурства </a:t>
            </a:r>
          </a:p>
          <a:p>
            <a:pPr marL="45720" indent="0">
              <a:buNone/>
            </a:pPr>
            <a:endParaRPr lang="ru-RU" dirty="0" smtClean="0"/>
          </a:p>
          <a:p>
            <a:pPr algn="just"/>
            <a:r>
              <a:rPr lang="ru-RU" dirty="0">
                <a:solidFill>
                  <a:srgbClr val="FF0000"/>
                </a:solidFill>
              </a:rPr>
              <a:t>в</a:t>
            </a:r>
            <a:r>
              <a:rPr lang="ru-RU" dirty="0" smtClean="0">
                <a:solidFill>
                  <a:srgbClr val="FF0000"/>
                </a:solidFill>
              </a:rPr>
              <a:t>ыход на дежурство возможен как в сопровождении сотрудника РОВД, так и самостоятельно (в последнем случае необходимо сообщить в ОВД о выходе на дежурство)</a:t>
            </a:r>
          </a:p>
          <a:p>
            <a:pPr marL="45720" indent="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4157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260648"/>
            <a:ext cx="8424936" cy="6264696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ru-RU" b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ДРУЖИННИКИ ВО ВРЕМЯ ДЕЖУРСТВА ИМЕЮТ ПРАВО:</a:t>
            </a:r>
          </a:p>
          <a:p>
            <a:r>
              <a:rPr lang="ru-RU" dirty="0"/>
              <a:t>требовать от граждан соблюдения правопорядка, прекращения правонарушений либо действий, препятствующих выполнению им функций члена добровольной дружины;</a:t>
            </a:r>
          </a:p>
          <a:p>
            <a:r>
              <a:rPr lang="ru-RU" dirty="0"/>
              <a:t>осуществлять действия по пресечению правонарушений, задержанию и передаче в правоохранительные органы лиц, совершивших правонарушения;</a:t>
            </a:r>
          </a:p>
          <a:p>
            <a:r>
              <a:rPr lang="ru-RU" dirty="0"/>
              <a:t>при пресечении правонарушений изымать в установленном порядке у правонарушителей в отсутствие сотрудников правоохранительных органов, органов и подразделений по чрезвычайным ситуациям, военнослужащих органов пограничной службы Республики Беларусь орудия совершения правонарушений или иные предметы, оставление которых у правонарушителя может угрожать личной безопасности члена добровольной дружины или других лиц с последующей незамедлительной передачей таких предметов сотрудникам правоохранительных органов, органов и подразделений по чрезвычайным ситуациям, военнослужащим органов пограничной службы Республики Беларусь;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79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496944" cy="612068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входить в клубы, кинотеатры, на стадионы, в другие общественные места и помещения с согласия владельца или уполномоченного им лица для преследования скрывающихся правонарушителей или пресечения правонарушений;</a:t>
            </a:r>
          </a:p>
          <a:p>
            <a:r>
              <a:rPr lang="ru-RU" dirty="0"/>
              <a:t>участвовать в осуществлении оцепления (блокирования) участков местности, пропускного режима при действиях в условиях чрезвычайных ситуаций, при пресечении групповых нарушений правопорядка, проведении массовых мероприятий, мероприятий по охране и защите Государственной границы Республики Беларусь, ликвидации последствий чрезвычайных ситуаций по решению уполномоченных должностных лиц республиканских органов государственного управления, органов местного управления и самоуправления;</a:t>
            </a:r>
          </a:p>
          <a:p>
            <a:r>
              <a:rPr lang="ru-RU" dirty="0"/>
              <a:t>пользоваться бесплатно телефонами и иными средствами связи, принадлежащими юридическим лицам, для связи с правоохранительными органами, органами и подразделениями по чрезвычайным ситуациям, органами пограничной службы Республики Беларусь в случаях, не терпящих отлагательства;</a:t>
            </a:r>
          </a:p>
          <a:p>
            <a:r>
              <a:rPr lang="ru-RU" dirty="0"/>
              <a:t>использовать транспортные средства юридических лиц и граждан (кроме транспортных средств, принадлежащих дипломатическим, консульским и иным представительствам иностранных государств, а также международным организациям, и транспортных средств специального назначения) для доставления в организации здравоохранения лиц, пострадавших от несчастных случаев или правонарушений и нуждающихся в срочной медицинской помощи;</a:t>
            </a:r>
          </a:p>
          <a:p>
            <a:r>
              <a:rPr lang="ru-RU" dirty="0"/>
              <a:t>применять к правонарушителям физическую силу в случаях и пределах, предусмотренных Законом Республики Беларусь «Об участии граждан в охране правопорядка».</a:t>
            </a:r>
          </a:p>
        </p:txBody>
      </p:sp>
    </p:spTree>
    <p:extLst>
      <p:ext uri="{BB962C8B-B14F-4D97-AF65-F5344CB8AC3E}">
        <p14:creationId xmlns:p14="http://schemas.microsoft.com/office/powerpoint/2010/main" val="97618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784976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ИСКЛЮЧЕНИЕ ИЗ ДРУЖИНЫ</a:t>
            </a:r>
            <a:endParaRPr lang="ru-RU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412776"/>
            <a:ext cx="8424936" cy="4896544"/>
          </a:xfrm>
        </p:spPr>
        <p:txBody>
          <a:bodyPr/>
          <a:lstStyle/>
          <a:p>
            <a:pPr marL="45720" indent="0">
              <a:buNone/>
            </a:pPr>
            <a:r>
              <a:rPr lang="ru-RU" b="1" u="sng" dirty="0" smtClean="0">
                <a:solidFill>
                  <a:srgbClr val="00B0F0"/>
                </a:solidFill>
              </a:rPr>
              <a:t>Основаниями являются:</a:t>
            </a:r>
          </a:p>
          <a:p>
            <a:pPr marL="45720" indent="0">
              <a:buNone/>
            </a:pPr>
            <a:endParaRPr lang="ru-RU" sz="1050" dirty="0"/>
          </a:p>
          <a:p>
            <a:r>
              <a:rPr lang="ru-RU" dirty="0"/>
              <a:t>с</a:t>
            </a:r>
            <a:r>
              <a:rPr lang="ru-RU" dirty="0" smtClean="0"/>
              <a:t>овершение дружинником противоправных деяний;</a:t>
            </a:r>
          </a:p>
          <a:p>
            <a:r>
              <a:rPr lang="ru-RU" dirty="0" smtClean="0"/>
              <a:t>не исполнение дружинником </a:t>
            </a:r>
            <a:r>
              <a:rPr lang="ru-RU" dirty="0"/>
              <a:t>своих </a:t>
            </a:r>
            <a:r>
              <a:rPr lang="ru-RU" dirty="0" smtClean="0"/>
              <a:t>обязанностей;</a:t>
            </a:r>
          </a:p>
          <a:p>
            <a:r>
              <a:rPr lang="ru-RU" dirty="0" smtClean="0"/>
              <a:t>просьба </a:t>
            </a:r>
            <a:r>
              <a:rPr lang="ru-RU" dirty="0"/>
              <a:t>об освобождении от </a:t>
            </a:r>
            <a:r>
              <a:rPr lang="ru-RU" dirty="0" smtClean="0"/>
              <a:t>обязанностей дружинника по собственному желанию (заявление).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r>
              <a:rPr lang="ru-RU" dirty="0" smtClean="0"/>
              <a:t>! Оформляется приказом/решением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!! Дружинник</a:t>
            </a:r>
            <a:r>
              <a:rPr lang="ru-RU" dirty="0">
                <a:solidFill>
                  <a:srgbClr val="FF0000"/>
                </a:solidFill>
              </a:rPr>
              <a:t>, исключенный из состава добровольной дружины, сдает командиру дружины удостоверение члена добровольной </a:t>
            </a:r>
            <a:r>
              <a:rPr lang="ru-RU" dirty="0" smtClean="0">
                <a:solidFill>
                  <a:srgbClr val="FF0000"/>
                </a:solidFill>
              </a:rPr>
              <a:t>дружины (отличительный </a:t>
            </a:r>
            <a:r>
              <a:rPr lang="ru-RU" dirty="0">
                <a:solidFill>
                  <a:srgbClr val="FF0000"/>
                </a:solidFill>
              </a:rPr>
              <a:t>нагрудный знак и нарукавную </a:t>
            </a:r>
            <a:r>
              <a:rPr lang="ru-RU" dirty="0" smtClean="0">
                <a:solidFill>
                  <a:srgbClr val="FF0000"/>
                </a:solidFill>
              </a:rPr>
              <a:t>повязку, если выдавались).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40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6512511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ДОКУМЕНТАЦИЯ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124744"/>
            <a:ext cx="8136904" cy="5544616"/>
          </a:xfrm>
        </p:spPr>
        <p:txBody>
          <a:bodyPr>
            <a:noAutofit/>
          </a:bodyPr>
          <a:lstStyle/>
          <a:p>
            <a:r>
              <a:rPr lang="ru-RU" sz="1600" dirty="0" smtClean="0"/>
              <a:t>Приказ/решение о создании добровольной дружины</a:t>
            </a:r>
          </a:p>
          <a:p>
            <a:r>
              <a:rPr lang="ru-RU" sz="1600" dirty="0" smtClean="0"/>
              <a:t>Свидетельство о регистрации </a:t>
            </a:r>
            <a:r>
              <a:rPr lang="ru-RU" sz="1600" smtClean="0"/>
              <a:t>добровольной дружины</a:t>
            </a:r>
            <a:endParaRPr lang="ru-RU" sz="1600" dirty="0" smtClean="0"/>
          </a:p>
          <a:p>
            <a:r>
              <a:rPr lang="ru-RU" sz="1600" dirty="0" smtClean="0"/>
              <a:t>Приказы/решения об изменении состава добровольной дружины (при принятии/исключении дружинников)</a:t>
            </a:r>
          </a:p>
          <a:p>
            <a:r>
              <a:rPr lang="ru-RU" sz="1600" dirty="0" smtClean="0"/>
              <a:t>Положение о добровольной дружине (разрабатывается на основании Типового Примерного положения)</a:t>
            </a:r>
          </a:p>
          <a:p>
            <a:r>
              <a:rPr lang="ru-RU" sz="1600" dirty="0" smtClean="0"/>
              <a:t>Списочный состав членов добровольной дружины (обновляется по мере необходимости, но не реже 1 раза в квартал)</a:t>
            </a:r>
          </a:p>
          <a:p>
            <a:r>
              <a:rPr lang="ru-RU" sz="1600" dirty="0" smtClean="0"/>
              <a:t>Протоколы совещаний с дружинниками</a:t>
            </a:r>
          </a:p>
          <a:p>
            <a:r>
              <a:rPr lang="ru-RU" sz="1600" dirty="0" smtClean="0"/>
              <a:t>Нормативные правовые и иные документы, регламентирующие деятельность добровольных дружин</a:t>
            </a:r>
          </a:p>
          <a:p>
            <a:r>
              <a:rPr lang="ru-RU" sz="1600" dirty="0" smtClean="0"/>
              <a:t>Графики дежурства членов добровольных дружин (+свой график </a:t>
            </a:r>
            <a:r>
              <a:rPr lang="ru-RU" sz="1600" dirty="0" err="1" smtClean="0"/>
              <a:t>пофамильно</a:t>
            </a:r>
            <a:r>
              <a:rPr lang="ru-RU" sz="1600" dirty="0" smtClean="0"/>
              <a:t>)</a:t>
            </a:r>
          </a:p>
          <a:p>
            <a:r>
              <a:rPr lang="ru-RU" sz="1600" dirty="0" smtClean="0"/>
              <a:t>Отчеты дружинников по результатам дежурства (можно графа в графике)</a:t>
            </a:r>
          </a:p>
          <a:p>
            <a:r>
              <a:rPr lang="ru-RU" sz="1600" dirty="0" smtClean="0"/>
              <a:t>Отчеты о работе добровольной дружины</a:t>
            </a:r>
          </a:p>
          <a:p>
            <a:r>
              <a:rPr lang="ru-RU" sz="1600" dirty="0" smtClean="0"/>
              <a:t>Журнал учета работы/инструктажей/занятий с дружинниками</a:t>
            </a:r>
          </a:p>
          <a:p>
            <a:r>
              <a:rPr lang="ru-RU" sz="1600" dirty="0" smtClean="0"/>
              <a:t>Приказ/решение о ликвидации добровольной дружины</a:t>
            </a:r>
          </a:p>
          <a:p>
            <a:pPr marL="45720" indent="0">
              <a:buNone/>
            </a:pPr>
            <a:r>
              <a:rPr lang="ru-RU" sz="1600" dirty="0" smtClean="0">
                <a:solidFill>
                  <a:srgbClr val="FF0000"/>
                </a:solidFill>
              </a:rPr>
              <a:t>!!! </a:t>
            </a:r>
            <a:r>
              <a:rPr lang="ru-RU" sz="1600" dirty="0">
                <a:solidFill>
                  <a:srgbClr val="FF0000"/>
                </a:solidFill>
              </a:rPr>
              <a:t>Реорганизация или ликвидация добровольной дружины производится по решению соответствующего местного органа управления или органа управления иного юридического лица.</a:t>
            </a:r>
          </a:p>
          <a:p>
            <a:pPr marL="45720" indent="0">
              <a:buNone/>
            </a:pPr>
            <a:endParaRPr lang="ru-RU" sz="1800" dirty="0" smtClean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15045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3999"/>
            <a:ext cx="885698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ВЗАИМОДЕЙСТВИЕ С ОВД</a:t>
            </a:r>
            <a:endParaRPr lang="ru-RU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352928" cy="5400600"/>
          </a:xfrm>
        </p:spPr>
        <p:txBody>
          <a:bodyPr>
            <a:normAutofit fontScale="62500" lnSpcReduction="20000"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70C0"/>
                </a:solidFill>
              </a:rPr>
              <a:t>Инструкция о порядке взаимодействия добровольных дружин с органами внутренних </a:t>
            </a:r>
            <a:r>
              <a:rPr lang="ru-RU" sz="2400" dirty="0" smtClean="0">
                <a:solidFill>
                  <a:srgbClr val="0070C0"/>
                </a:solidFill>
              </a:rPr>
              <a:t>дел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Алгоритм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взаимодействия районных (городских) штабов добровольных дружин с органами внутренних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дел</a:t>
            </a:r>
          </a:p>
          <a:p>
            <a:pPr marL="0" indent="0" algn="just">
              <a:buNone/>
            </a:pPr>
            <a:endParaRPr lang="ru-RU" sz="8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400" b="1" u="sng" dirty="0" smtClean="0">
                <a:solidFill>
                  <a:schemeClr val="accent1"/>
                </a:solidFill>
              </a:rPr>
              <a:t>Правоохранительные органы (органы </a:t>
            </a:r>
            <a:r>
              <a:rPr lang="ru-RU" sz="2400" b="1" u="sng" dirty="0">
                <a:solidFill>
                  <a:schemeClr val="accent1"/>
                </a:solidFill>
              </a:rPr>
              <a:t>и подразделения по чрезвычайным ситуациям, органы пограничной службы Республики </a:t>
            </a:r>
            <a:r>
              <a:rPr lang="ru-RU" sz="2400" b="1" u="sng" dirty="0" smtClean="0">
                <a:solidFill>
                  <a:schemeClr val="accent1"/>
                </a:solidFill>
              </a:rPr>
              <a:t>Беларусь):</a:t>
            </a:r>
          </a:p>
          <a:p>
            <a:pPr marL="0" indent="0" algn="just">
              <a:buNone/>
            </a:pPr>
            <a:endParaRPr lang="ru-RU" sz="1700" b="1" u="sng" dirty="0" smtClean="0">
              <a:solidFill>
                <a:schemeClr val="accent1"/>
              </a:solidFill>
            </a:endParaRPr>
          </a:p>
          <a:p>
            <a:pPr marL="342900" indent="-342900" algn="just"/>
            <a:r>
              <a:rPr lang="ru-RU" sz="2400" dirty="0" smtClean="0"/>
              <a:t>взаимодействуют </a:t>
            </a:r>
            <a:r>
              <a:rPr lang="ru-RU" sz="2400" dirty="0"/>
              <a:t>с добровольными дружинами путем оказания помощи в обучении формам и методам участия в охране </a:t>
            </a:r>
            <a:r>
              <a:rPr lang="ru-RU" sz="2400" dirty="0" smtClean="0"/>
              <a:t>правопорядка</a:t>
            </a:r>
          </a:p>
          <a:p>
            <a:pPr marL="0" indent="0" algn="just">
              <a:buNone/>
            </a:pPr>
            <a:endParaRPr lang="ru-RU" sz="1700" dirty="0" smtClean="0"/>
          </a:p>
          <a:p>
            <a:pPr marL="342900" indent="-342900" algn="just"/>
            <a:r>
              <a:rPr lang="ru-RU" sz="2400" dirty="0" smtClean="0"/>
              <a:t>оказывают </a:t>
            </a:r>
            <a:r>
              <a:rPr lang="ru-RU" sz="2400" dirty="0"/>
              <a:t>всемерное содействие и поддержку добровольным дружинам в выполнении возложенных на них задач, в установленном порядке предоставляют командирам (штабам) необходимую для деятельности информацию о правонарушениях, проводят работу по правовому обучению </a:t>
            </a:r>
            <a:r>
              <a:rPr lang="ru-RU" sz="2400" dirty="0" smtClean="0"/>
              <a:t>дружинников</a:t>
            </a:r>
          </a:p>
          <a:p>
            <a:pPr marL="0" indent="0" algn="just">
              <a:buNone/>
            </a:pPr>
            <a:endParaRPr lang="ru-RU" sz="1700" dirty="0"/>
          </a:p>
          <a:p>
            <a:pPr algn="just"/>
            <a:r>
              <a:rPr lang="ru-RU" sz="2400" dirty="0" smtClean="0"/>
              <a:t>инструктируют </a:t>
            </a:r>
            <a:r>
              <a:rPr lang="ru-RU" sz="2400" dirty="0"/>
              <a:t>дружинников</a:t>
            </a:r>
            <a:r>
              <a:rPr lang="ru-RU" sz="2400" dirty="0" smtClean="0"/>
              <a:t>, </a:t>
            </a:r>
            <a:r>
              <a:rPr lang="ru-RU" sz="2400" dirty="0"/>
              <a:t>оказывают методическую помощь в планировании и учете их работы, проводят по согласованию с командирами дружин совместные мероприятия по охране общественного порядка и предупреждению </a:t>
            </a:r>
            <a:r>
              <a:rPr lang="ru-RU" sz="2400" dirty="0" smtClean="0"/>
              <a:t>правонарушений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 smtClean="0"/>
              <a:t>Принимают участие в совместных рейдовых мероприятиях</a:t>
            </a:r>
            <a:endParaRPr lang="ru-RU" sz="2400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83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512511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ПООЩРЕНИЕ</a:t>
            </a:r>
            <a:endParaRPr lang="ru-RU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540060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b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Меры поощрения </a:t>
            </a:r>
            <a:r>
              <a:rPr lang="ru-RU" b="1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дружинников</a:t>
            </a:r>
          </a:p>
          <a:p>
            <a:pPr marL="45720" indent="0">
              <a:buNone/>
            </a:pPr>
            <a:endParaRPr lang="ru-RU" b="1" u="sng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" indent="0" algn="just">
              <a:buNone/>
            </a:pPr>
            <a:r>
              <a:rPr lang="ru-RU" dirty="0" smtClean="0"/>
              <a:t>За </a:t>
            </a:r>
            <a:r>
              <a:rPr lang="ru-RU" dirty="0"/>
              <a:t>активное участие в охране правопорядка дружинники по представлениям начальников (штабов) добровольных дружин могут поощряться органами местного управления и самоуправления, иными юридическими лицами, правоохранительными органами, органами и подразделениями по чрезвычайным ситуациям, органами пограничной службы Республики Беларусь в соответствии с законодательством.</a:t>
            </a:r>
          </a:p>
          <a:p>
            <a:r>
              <a:rPr lang="ru-RU" dirty="0"/>
              <a:t>Юридические лица в пределах их компетенции могут предоставлять своим работникам, являющимся дружинниками, по представлению командиров (штабов) добровольных дружин в соответствии с коллективным договором трудовые и иные гарантии за счет собственных средств.</a:t>
            </a:r>
          </a:p>
          <a:p>
            <a:r>
              <a:rPr lang="ru-RU" dirty="0"/>
              <a:t>За особые заслуги при исполнении общественного долга и проявленные при этом мужество и героизм дружинники могут награждаться государственными наградами в порядке, установленном законодательством Республики Беларусь.</a:t>
            </a:r>
          </a:p>
          <a:p>
            <a:r>
              <a:rPr lang="ru-RU" dirty="0" smtClean="0"/>
              <a:t>Объявление </a:t>
            </a:r>
            <a:r>
              <a:rPr lang="ru-RU" dirty="0"/>
              <a:t>о поощрении дружинников производится в торжественной обстановке на общих собраниях и конференциях добровольных </a:t>
            </a:r>
            <a:r>
              <a:rPr lang="ru-RU" dirty="0" smtClean="0"/>
              <a:t>дружин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9563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712968" cy="10081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Нормативная правовая база</a:t>
            </a:r>
            <a:endParaRPr lang="ru-RU" sz="3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692696"/>
            <a:ext cx="8928992" cy="5976664"/>
          </a:xfrm>
        </p:spPr>
        <p:txBody>
          <a:bodyPr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70C0"/>
                </a:solidFill>
              </a:rPr>
              <a:t>Закон Республики Беларусь от 26 июня 2003 г. № 214-З «Об участии граждан в охране правопорядка»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Закон Республики Беларусь от 4 января 2014 г. № 122-З «Об основах деятельности по профилактике правонарушений»</a:t>
            </a:r>
            <a:endParaRPr lang="ru-RU" sz="1600" dirty="0">
              <a:solidFill>
                <a:schemeClr val="accent3">
                  <a:lumMod val="50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70C0"/>
                </a:solidFill>
              </a:rPr>
              <a:t>Постановление Совета Министров Республики Беларусь от 9 октября 2003 г. № 1286 «Об утверждении Положения о порядке регистрации добровольных дружин»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Постановление Совета Министров Республики Беларусь от 17 октября 2003 г. № 1354 «Об утверждении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римерного положения о добровольной дружине и Типового положения о порядке оформления и деятельности внештатных сотрудников правоохранительных органов, органов и подразделений по чрезвычайным ситуациям, органов пограничной службы Республики Беларусь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70C0"/>
                </a:solidFill>
              </a:rPr>
              <a:t>Инструкция о порядке взаимодействия добровольных дружин с органами внутренних дел, органами и подразделениями по чрезвычайным ситуациям, органами пограничной службы, утвержденная </a:t>
            </a:r>
            <a:r>
              <a:rPr lang="ru-RU" sz="1600" dirty="0" smtClean="0">
                <a:solidFill>
                  <a:schemeClr val="accent1"/>
                </a:solidFill>
              </a:rPr>
              <a:t>постановлением</a:t>
            </a:r>
            <a:r>
              <a:rPr lang="ru-RU" sz="1600" dirty="0" smtClean="0">
                <a:solidFill>
                  <a:srgbClr val="0070C0"/>
                </a:solidFill>
              </a:rPr>
              <a:t> Министерства внутренних дел Республики Беларусь, Министерства по чрезвычайным ситуациям Республики Беларусь и государственного пограничного комитета Республики Беларусь 04.02.2008 № 44/10/4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Алгоритм взаимодействия районных (городских) штабов добровольных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д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ружин с органами внутренних дел, утвержденного заместителем председателя Витебского областного исполнительного комитета Дурновым В.В. 07.02.2024 и согласованного с начальником управления внутренних дел Витебского </a:t>
            </a:r>
            <a:r>
              <a:rPr lang="ru-RU" sz="1600" dirty="0" err="1" smtClean="0">
                <a:solidFill>
                  <a:schemeClr val="accent3">
                    <a:lumMod val="50000"/>
                  </a:schemeClr>
                </a:solidFill>
              </a:rPr>
              <a:t>областоного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 исполнительного комитета генерал-майором милиции </a:t>
            </a:r>
            <a:r>
              <a:rPr lang="ru-RU" sz="1600" dirty="0" err="1" smtClean="0">
                <a:solidFill>
                  <a:schemeClr val="accent3">
                    <a:lumMod val="50000"/>
                  </a:schemeClr>
                </a:solidFill>
              </a:rPr>
              <a:t>А.Ю.Любимовым</a:t>
            </a:r>
            <a:endParaRPr lang="ru-RU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54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3" cy="108012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МАТЕРИАЛЬНО-ТЕХНИЧЕСКОЕ ОБЕСПЕЧЕНИЕ ДОБРОВОЛЬНЫХ ДРУЖИН</a:t>
            </a:r>
            <a:endParaRPr lang="ru-RU" sz="3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196752"/>
            <a:ext cx="8208912" cy="5256584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/>
              <a:t>Добровольные дружины обеспечиваются необходимыми помещениями, телефонной связью, мебелью, инвентарем, оргтехникой, специальной литературой и наглядными пособиями </a:t>
            </a:r>
            <a:r>
              <a:rPr lang="ru-RU" sz="3200" b="1" u="sng" dirty="0" smtClean="0"/>
              <a:t>(СТЕНДЫ)</a:t>
            </a:r>
          </a:p>
          <a:p>
            <a:r>
              <a:rPr lang="ru-RU" sz="3200" dirty="0" smtClean="0"/>
              <a:t>Органы </a:t>
            </a:r>
            <a:r>
              <a:rPr lang="ru-RU" sz="3200" dirty="0"/>
              <a:t>местного управления, иные юридические лица, создавшие добровольные дружины, при необходимости выделяют транспортные средства для обеспечения их деятельности.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38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776864" cy="5544616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sz="2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Добровольная дружина</a:t>
            </a:r>
            <a:r>
              <a:rPr lang="ru-RU" sz="2800" i="1" dirty="0" smtClean="0"/>
              <a:t>  - </a:t>
            </a:r>
          </a:p>
          <a:p>
            <a:pPr marL="45720" indent="0" algn="ctr">
              <a:buNone/>
            </a:pPr>
            <a:r>
              <a:rPr lang="ru-RU" sz="2800" i="1" dirty="0" smtClean="0"/>
              <a:t>основанное на членстве объединение граждан Республики Беларусь, принимающее участие в охране правопорядка и осуществляющее свою деятельность под руководством уполномоченных должностных лиц органов местного управления или иных юридических лиц, его создавших. Добровольная дружина не является юридическим лицом</a:t>
            </a:r>
          </a:p>
          <a:p>
            <a:pPr marL="45720" indent="0">
              <a:buNone/>
            </a:pPr>
            <a:endParaRPr lang="ru-RU" dirty="0"/>
          </a:p>
          <a:p>
            <a:pPr marL="45720" indent="0" algn="ctr">
              <a:buNone/>
            </a:pPr>
            <a:r>
              <a:rPr lang="ru-RU" sz="1700" dirty="0" smtClean="0">
                <a:solidFill>
                  <a:srgbClr val="0070C0"/>
                </a:solidFill>
              </a:rPr>
              <a:t>(статья 10 </a:t>
            </a:r>
            <a:r>
              <a:rPr lang="ru-RU" sz="1900" dirty="0" smtClean="0">
                <a:solidFill>
                  <a:srgbClr val="0070C0"/>
                </a:solidFill>
              </a:rPr>
              <a:t>Закона </a:t>
            </a:r>
            <a:r>
              <a:rPr lang="ru-RU" sz="1900" dirty="0">
                <a:solidFill>
                  <a:srgbClr val="0070C0"/>
                </a:solidFill>
              </a:rPr>
              <a:t>Республики Беларусь от 26 июня 2003 г. № 214-З «Об участии граждан в охране правопорядка</a:t>
            </a:r>
            <a:r>
              <a:rPr lang="ru-RU" sz="1900" dirty="0" smtClean="0">
                <a:solidFill>
                  <a:srgbClr val="0070C0"/>
                </a:solidFill>
              </a:rPr>
              <a:t>»)</a:t>
            </a:r>
            <a:endParaRPr lang="ru-RU" sz="1900" dirty="0">
              <a:solidFill>
                <a:srgbClr val="0070C0"/>
              </a:solidFill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515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52928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ШТАБ ДОБРОВОЛЬНЫХ ДРУЖИН</a:t>
            </a:r>
            <a:endParaRPr lang="ru-RU" sz="36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052736"/>
            <a:ext cx="8280920" cy="5400600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i="1" dirty="0" smtClean="0"/>
              <a:t>Решением Лепельского районного исполнительного комитета от 8 января 2025 г. № 12 утвержден состав районного штаба добровольных дружин:</a:t>
            </a:r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r>
              <a:rPr lang="ru-RU" b="1" dirty="0" err="1" smtClean="0"/>
              <a:t>Хомбак</a:t>
            </a:r>
            <a:r>
              <a:rPr lang="ru-RU" b="1" dirty="0" smtClean="0"/>
              <a:t> Вероника Александровна</a:t>
            </a:r>
            <a:r>
              <a:rPr lang="ru-RU" dirty="0" smtClean="0"/>
              <a:t> – заместитель председателя Лепельского райисполкома (начальник штаба)</a:t>
            </a:r>
          </a:p>
          <a:p>
            <a:pPr marL="45720" indent="0">
              <a:buNone/>
            </a:pPr>
            <a:endParaRPr lang="ru-RU" sz="800" dirty="0"/>
          </a:p>
          <a:p>
            <a:pPr marL="45720" indent="0">
              <a:buNone/>
            </a:pPr>
            <a:r>
              <a:rPr lang="ru-RU" b="1" dirty="0" smtClean="0"/>
              <a:t>Серебро Елена Юрьевна </a:t>
            </a:r>
            <a:r>
              <a:rPr lang="ru-RU" dirty="0" smtClean="0"/>
              <a:t>– главный специалист отдела идеологической работы и по делам молодежи Лепельского райисполкома (секретарь штаба)</a:t>
            </a:r>
          </a:p>
          <a:p>
            <a:pPr marL="45720" indent="0">
              <a:buNone/>
            </a:pPr>
            <a:endParaRPr lang="ru-RU" sz="1400" dirty="0"/>
          </a:p>
          <a:p>
            <a:pPr marL="45720" indent="0">
              <a:buNone/>
            </a:pPr>
            <a:r>
              <a:rPr lang="ru-RU" b="1" dirty="0" err="1" smtClean="0"/>
              <a:t>Шевелёва</a:t>
            </a:r>
            <a:r>
              <a:rPr lang="ru-RU" b="1" dirty="0" smtClean="0"/>
              <a:t> Светлана Александровна</a:t>
            </a:r>
            <a:r>
              <a:rPr lang="ru-RU" dirty="0" smtClean="0"/>
              <a:t> – начальник отдела идеологической </a:t>
            </a:r>
            <a:r>
              <a:rPr lang="ru-RU" dirty="0"/>
              <a:t>работы и по делам молодежи Лепельского </a:t>
            </a:r>
            <a:r>
              <a:rPr lang="ru-RU" dirty="0" smtClean="0"/>
              <a:t>райисполкома</a:t>
            </a:r>
          </a:p>
          <a:p>
            <a:pPr marL="45720" indent="0">
              <a:buNone/>
            </a:pPr>
            <a:endParaRPr lang="ru-RU" sz="1400" dirty="0"/>
          </a:p>
          <a:p>
            <a:pPr marL="45720" indent="0">
              <a:buNone/>
            </a:pPr>
            <a:r>
              <a:rPr lang="ru-RU" b="1" dirty="0" err="1" smtClean="0"/>
              <a:t>Демко</a:t>
            </a:r>
            <a:r>
              <a:rPr lang="ru-RU" b="1" dirty="0" smtClean="0"/>
              <a:t> Наталья Алексеевна</a:t>
            </a:r>
            <a:r>
              <a:rPr lang="ru-RU" dirty="0" smtClean="0"/>
              <a:t> - </a:t>
            </a:r>
            <a:r>
              <a:rPr lang="ru-RU" dirty="0"/>
              <a:t>инженер по охране труда (командир добровольной дружины) учреждения здравоохранения «</a:t>
            </a:r>
            <a:r>
              <a:rPr lang="ru-RU" dirty="0" err="1"/>
              <a:t>Лепельская</a:t>
            </a:r>
            <a:r>
              <a:rPr lang="ru-RU" dirty="0"/>
              <a:t> центральная районная больница</a:t>
            </a:r>
            <a:r>
              <a:rPr lang="ru-RU" dirty="0" smtClean="0"/>
              <a:t>»</a:t>
            </a:r>
          </a:p>
          <a:p>
            <a:pPr marL="45720" indent="0">
              <a:buNone/>
            </a:pPr>
            <a:endParaRPr lang="ru-RU" sz="1400" dirty="0"/>
          </a:p>
          <a:p>
            <a:pPr marL="45720" indent="0">
              <a:buNone/>
            </a:pPr>
            <a:r>
              <a:rPr lang="ru-RU" b="1" dirty="0" smtClean="0"/>
              <a:t>Мацкевич Дмитрий Николаевич</a:t>
            </a:r>
            <a:r>
              <a:rPr lang="ru-RU" dirty="0" smtClean="0"/>
              <a:t> - </a:t>
            </a:r>
            <a:r>
              <a:rPr lang="ru-RU" dirty="0"/>
              <a:t>преподаватель (командир добровольной дружины) учреждения образования «</a:t>
            </a:r>
            <a:r>
              <a:rPr lang="ru-RU" dirty="0" err="1"/>
              <a:t>Лепельский</a:t>
            </a:r>
            <a:r>
              <a:rPr lang="ru-RU" dirty="0"/>
              <a:t> государственный аграрно-технический колледж</a:t>
            </a:r>
            <a:r>
              <a:rPr lang="ru-RU" dirty="0" smtClean="0"/>
              <a:t>»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r>
              <a:rPr lang="ru-RU" b="1" dirty="0" smtClean="0"/>
              <a:t>Храповицкая Наталья Александровна</a:t>
            </a:r>
            <a:r>
              <a:rPr lang="ru-RU" dirty="0" smtClean="0"/>
              <a:t> – заместитель </a:t>
            </a:r>
            <a:r>
              <a:rPr lang="ru-RU" dirty="0"/>
              <a:t>главного редактора учреждения «Редакция районной газеты «</a:t>
            </a:r>
            <a:r>
              <a:rPr lang="ru-RU" dirty="0" err="1"/>
              <a:t>Лепельск</a:t>
            </a:r>
            <a:r>
              <a:rPr lang="be-BY" dirty="0"/>
              <a:t>і </a:t>
            </a:r>
            <a:r>
              <a:rPr lang="ru-RU" dirty="0"/>
              <a:t>край»</a:t>
            </a:r>
            <a:endParaRPr lang="ru-RU" dirty="0" smtClean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854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512511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/>
                </a:solidFill>
              </a:rPr>
              <a:t>Функции ШТАБА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124744"/>
            <a:ext cx="8496944" cy="54006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проводит организационную работу по созданию дружин и совершенствованию их деятельности;</a:t>
            </a:r>
          </a:p>
          <a:p>
            <a:r>
              <a:rPr lang="ru-RU" dirty="0"/>
              <a:t>планирует работу добровольных дружин, разрабатывает мероприятия по взаимодействию дружин, распределяет силы по территории и направлениям их деятельности;</a:t>
            </a:r>
          </a:p>
          <a:p>
            <a:r>
              <a:rPr lang="ru-RU" dirty="0"/>
              <a:t>проверяет деятельность дружин, принимает меры к устранению выявленных недостатков, обобщает и распространяет положительный опыт работы;</a:t>
            </a:r>
          </a:p>
          <a:p>
            <a:r>
              <a:rPr lang="ru-RU" dirty="0"/>
              <a:t>принимает участие в разработке и осуществлении мероприятий по предупреждению правонарушений;</a:t>
            </a:r>
          </a:p>
          <a:p>
            <a:r>
              <a:rPr lang="ru-RU" dirty="0"/>
              <a:t>ходатайствует перед органами местного управления и самоуправления, иными юридическими лицами, правоохранительными органами, органами и подразделениями по чрезвычайным ситуациям, органами пограничной службы Республики Беларусь о поощрении наиболее отличившихся дружинников;</a:t>
            </a:r>
          </a:p>
          <a:p>
            <a:r>
              <a:rPr lang="ru-RU" dirty="0"/>
              <a:t>проводит собрания и конференции дружинников;</a:t>
            </a:r>
          </a:p>
          <a:p>
            <a:r>
              <a:rPr lang="ru-RU" dirty="0"/>
              <a:t>отчитывается о работе штаба дружины перед соответствующим областным штабом добровольной дружины.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46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518" y="0"/>
            <a:ext cx="885698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accent1"/>
                </a:solidFill>
              </a:rPr>
              <a:t>ДОБРОВОЛЬНЫЕ ДРУЖИНЫ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620688"/>
            <a:ext cx="8496944" cy="360040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12 добровольных дружин в районе/76 дружинников</a:t>
            </a:r>
          </a:p>
          <a:p>
            <a:pPr marL="45720" indent="0" algn="ctr">
              <a:buNone/>
            </a:pPr>
            <a:endParaRPr lang="ru-RU" sz="1800" i="1" dirty="0"/>
          </a:p>
          <a:p>
            <a:pPr marL="45720" indent="0" algn="ctr">
              <a:buNone/>
            </a:pPr>
            <a:endParaRPr lang="ru-RU" sz="1800" i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011474"/>
              </p:ext>
            </p:extLst>
          </p:nvPr>
        </p:nvGraphicFramePr>
        <p:xfrm>
          <a:off x="251520" y="980728"/>
          <a:ext cx="8640960" cy="5592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71"/>
                <a:gridCol w="6664013"/>
                <a:gridCol w="1584176"/>
              </a:tblGrid>
              <a:tr h="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Предприятие (организация, учреждение)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членов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9014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Учреждение здравоохранения 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Лепельская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центральная районная больница»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4723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Филиал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Лепельское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дорожное ремонтно-строительное управление № 202 КУП 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Витебскоблдорстрой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»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74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Государственное предприятие «</a:t>
                      </a:r>
                      <a:r>
                        <a:rPr lang="ru-RU" sz="1200" b="1" kern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Лепельское</a:t>
                      </a: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ПМС»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74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Филиал Дорожно-эксплуатационное управление № 37 республиканского унитарного предприятия автомобильных дорог «</a:t>
                      </a:r>
                      <a:r>
                        <a:rPr lang="ru-RU" sz="1200" b="1" kern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Витебскавтодор</a:t>
                      </a: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74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Филиал </a:t>
                      </a:r>
                      <a:r>
                        <a:rPr lang="ru-RU" sz="1200" b="1" kern="14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Лепельский</a:t>
                      </a: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хлебозавод открытого акционерного общества «</a:t>
                      </a:r>
                      <a:r>
                        <a:rPr lang="ru-RU" sz="1200" b="1" kern="14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Витебскхлебпром</a:t>
                      </a: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4723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Филиал «Автотранспортное предприятие № 14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г. Лепеля» ОАО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Витебскоблавтотранс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"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74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Государственное лесохозяйственное учреждение 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Лепельский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лесхоз»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668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kern="14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Лепельский</a:t>
                      </a: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участок электросвязи </a:t>
                      </a:r>
                      <a:r>
                        <a:rPr lang="ru-RU" sz="1200" b="1" kern="14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Глубокского</a:t>
                      </a: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зонального узла электросвязи Витебского филиала республиканского унитарного предприятия  электросвязи «БЕЛТЕЛЕКОМ»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74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Открытое акционерное общество «</a:t>
                      </a:r>
                      <a:r>
                        <a:rPr lang="ru-RU" sz="1200" b="1" kern="14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Лепельский</a:t>
                      </a: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ремонтно-механический завод»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74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Дочернее коммунальное унитарное строительное предприятие «</a:t>
                      </a:r>
                      <a:r>
                        <a:rPr lang="ru-RU" sz="1200" b="1" kern="14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Лепельская</a:t>
                      </a: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передвижная механизированная колонна - 75»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74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УП «</a:t>
                      </a:r>
                      <a:r>
                        <a:rPr lang="ru-RU" sz="1200" b="1" kern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Лепельский</a:t>
                      </a:r>
                      <a:r>
                        <a:rPr lang="ru-RU" sz="1200" b="1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МКК</a:t>
                      </a:r>
                      <a:r>
                        <a:rPr lang="ru-RU" sz="1200" b="1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74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Учреждение образования «</a:t>
                      </a:r>
                      <a:r>
                        <a:rPr lang="ru-RU" sz="1200" b="1" kern="14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Лепельский</a:t>
                      </a:r>
                      <a:r>
                        <a:rPr lang="ru-RU" sz="1200" b="1" kern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государственный аграрно-технический колледж»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68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36904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accent1"/>
                </a:solidFill>
              </a:rPr>
              <a:t>Функции добровольных дружин</a:t>
            </a:r>
            <a:endParaRPr lang="ru-RU" sz="36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992888" cy="5400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охране общественного </a:t>
            </a:r>
            <a:r>
              <a:rPr lang="ru-RU" dirty="0"/>
              <a:t>порядка, жизни и здоровья граждан и их собственности;</a:t>
            </a:r>
          </a:p>
          <a:p>
            <a:r>
              <a:rPr lang="ru-RU" dirty="0" smtClean="0"/>
              <a:t>в деятельности </a:t>
            </a:r>
            <a:r>
              <a:rPr lang="ru-RU" dirty="0"/>
              <a:t>по профилактике и пресечению правонарушений;</a:t>
            </a:r>
          </a:p>
          <a:p>
            <a:r>
              <a:rPr lang="ru-RU" dirty="0"/>
              <a:t>в обеспечении безопасности дорожного движения;</a:t>
            </a:r>
          </a:p>
          <a:p>
            <a:r>
              <a:rPr lang="ru-RU" dirty="0"/>
              <a:t>в охране общественного порядка в случаях возникновения чрезвычайных ситуаций;</a:t>
            </a:r>
          </a:p>
          <a:p>
            <a:r>
              <a:rPr lang="ru-RU" dirty="0"/>
              <a:t>в обеспечении пожарной безопасности, охране окружающей среды;</a:t>
            </a:r>
          </a:p>
          <a:p>
            <a:r>
              <a:rPr lang="ru-RU" dirty="0"/>
              <a:t>в обучении граждан основам безопасного поведения в общественных местах и обеспечения безопасности </a:t>
            </a:r>
            <a:r>
              <a:rPr lang="ru-RU" dirty="0" smtClean="0"/>
              <a:t>жилища</a:t>
            </a:r>
          </a:p>
          <a:p>
            <a:r>
              <a:rPr lang="ru-RU" dirty="0"/>
              <a:t>в мероприятиях по охране и защите Государственной границы Республики Беларусь.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655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8002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Добровольные дружины могут осуществлять свою деятельность путем: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340768"/>
            <a:ext cx="8784976" cy="5112568"/>
          </a:xfrm>
        </p:spPr>
        <p:txBody>
          <a:bodyPr>
            <a:normAutofit/>
          </a:bodyPr>
          <a:lstStyle/>
          <a:p>
            <a:r>
              <a:rPr lang="ru-RU" dirty="0" smtClean="0"/>
              <a:t>патрулирования </a:t>
            </a:r>
            <a:r>
              <a:rPr lang="ru-RU" dirty="0"/>
              <a:t>и выставления постов на улицах, участках местности с целью предотвращения и пресечения правонарушений;</a:t>
            </a:r>
          </a:p>
          <a:p>
            <a:r>
              <a:rPr lang="ru-RU" dirty="0"/>
              <a:t>проведения индивидуальной воспитательной работы с лицами, допускающими правонарушения;</a:t>
            </a:r>
          </a:p>
          <a:p>
            <a:r>
              <a:rPr lang="ru-RU" dirty="0"/>
              <a:t>разъяснения гражданам законодательства Республики Беларусь, проведения бесед с родителями и другими близкими родственниками несовершеннолетних, допускающих правонарушения и недостойное поведение;</a:t>
            </a:r>
          </a:p>
          <a:p>
            <a:r>
              <a:rPr lang="ru-RU" dirty="0"/>
              <a:t>выступлений в трудовых коллективах и по месту жительства граждан, в том числе с использованием средств массовой информации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53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76470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/>
                </a:solidFill>
              </a:rPr>
              <a:t>Командир дружины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980728"/>
            <a:ext cx="8712968" cy="5400600"/>
          </a:xfrm>
        </p:spPr>
        <p:txBody>
          <a:bodyPr>
            <a:normAutofit fontScale="77500" lnSpcReduction="20000"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!!Добровольную </a:t>
            </a:r>
            <a:r>
              <a:rPr lang="ru-RU" dirty="0">
                <a:solidFill>
                  <a:srgbClr val="FF0000"/>
                </a:solidFill>
              </a:rPr>
              <a:t>дружину возглавляет командир, избираемый открытым голосованием на общем собрании дружинников сроком на два года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marL="45720" indent="0">
              <a:buNone/>
            </a:pPr>
            <a:endParaRPr lang="ru-RU" sz="1000" dirty="0" smtClean="0"/>
          </a:p>
          <a:p>
            <a:pPr marL="45720" indent="0">
              <a:buNone/>
            </a:pP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КОМАНДИР: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/>
              <a:t>проводит работу по сплочению и укреплению дружины, воспитывает у дружинников высокую дисциплинированность, чувство общественного долга, товарищества и самоотверженности;</a:t>
            </a:r>
          </a:p>
          <a:p>
            <a:r>
              <a:rPr lang="ru-RU" dirty="0"/>
              <a:t>организует изучение дружинниками основ действующего законодательства, проведение занятий по физической подготовке, обучение их формам и методам борьбы с правонарушениями;</a:t>
            </a:r>
          </a:p>
          <a:p>
            <a:r>
              <a:rPr lang="ru-RU" dirty="0"/>
              <a:t>планирует работу дружины, инструктирует дружинников и контролирует их деятельность;</a:t>
            </a:r>
          </a:p>
          <a:p>
            <a:r>
              <a:rPr lang="ru-RU" dirty="0"/>
              <a:t>рассматривает составленные дружинниками материалы о правонарушениях и направляет их в соответствующие государственные органы и организации;</a:t>
            </a:r>
          </a:p>
          <a:p>
            <a:r>
              <a:rPr lang="ru-RU" dirty="0"/>
              <a:t>отчитывается не реже одного раза в год о своей работе перед дружинниками и о работе дружины перед соответствующим органом местного управления, органом управления юридического лица;</a:t>
            </a:r>
          </a:p>
          <a:p>
            <a:r>
              <a:rPr lang="ru-RU" dirty="0"/>
              <a:t>ходатайствует перед органами местного управления и самоуправления, иными юридическими лицами, правоохранительными органами, органами и подразделениями по чрезвычайным ситуациям, органами пограничной службы о поощрении наиболее отличившихся дружинников.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01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</TotalTime>
  <Words>2087</Words>
  <Application>Microsoft Office PowerPoint</Application>
  <PresentationFormat>Экран (4:3)</PresentationFormat>
  <Paragraphs>200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Воздушный поток</vt:lpstr>
      <vt:lpstr>Лепельский районный исполнительный комитет</vt:lpstr>
      <vt:lpstr>Нормативная правовая база</vt:lpstr>
      <vt:lpstr>Презентация PowerPoint</vt:lpstr>
      <vt:lpstr>ШТАБ ДОБРОВОЛЬНЫХ ДРУЖИН</vt:lpstr>
      <vt:lpstr>Функции ШТАБА</vt:lpstr>
      <vt:lpstr>ДОБРОВОЛЬНЫЕ ДРУЖИНЫ</vt:lpstr>
      <vt:lpstr>Функции добровольных дружин</vt:lpstr>
      <vt:lpstr>Добровольные дружины могут осуществлять свою деятельность путем:</vt:lpstr>
      <vt:lpstr>Командир дружины</vt:lpstr>
      <vt:lpstr>ДРУЖИННИК</vt:lpstr>
      <vt:lpstr>ПРИЕМ ГРАЖДАН В ДД</vt:lpstr>
      <vt:lpstr>ОТЛИЧИТЕЛЬНЫЕ ЗНАКИ И ДОКУМЕНТЫ ДРУЖИННИКА</vt:lpstr>
      <vt:lpstr>ДЕЖУРСТВО</vt:lpstr>
      <vt:lpstr>Презентация PowerPoint</vt:lpstr>
      <vt:lpstr>Презентация PowerPoint</vt:lpstr>
      <vt:lpstr>ИСКЛЮЧЕНИЕ ИЗ ДРУЖИНЫ</vt:lpstr>
      <vt:lpstr>ДОКУМЕНТАЦИЯ</vt:lpstr>
      <vt:lpstr>ВЗАИМОДЕЙСТВИЕ С ОВД</vt:lpstr>
      <vt:lpstr>ПООЩРЕНИЕ</vt:lpstr>
      <vt:lpstr>МАТЕРИАЛЬНО-ТЕХНИЧЕСКОЕ ОБЕСПЕЧЕНИЕ ДОБРОВОЛЬНЫХ ДРУЖИН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Лепельский районный исполнительный комитет</dc:title>
  <dc:creator>WorkPC1</dc:creator>
  <cp:lastModifiedBy>WorkPC1</cp:lastModifiedBy>
  <cp:revision>53</cp:revision>
  <dcterms:created xsi:type="dcterms:W3CDTF">2025-01-29T05:41:53Z</dcterms:created>
  <dcterms:modified xsi:type="dcterms:W3CDTF">2026-01-20T06:27:05Z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160286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S10.9.5</vt:lpwstr>
  </property>
</Properties>
</file>