
<file path=[Content_Types].xml><?xml version="1.0" encoding="utf-8"?>
<Types xmlns="http://schemas.openxmlformats.org/package/2006/content-types"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23" r:id="rId1"/>
  </p:sldMasterIdLst>
  <p:notesMasterIdLst>
    <p:notesMasterId r:id="rId3"/>
  </p:notesMasterIdLst>
  <p:handoutMasterIdLst>
    <p:handoutMasterId r:id="rId4"/>
  </p:handoutMasterIdLst>
  <p:sldIdLst>
    <p:sldId id="609" r:id="rId2"/>
  </p:sldIdLst>
  <p:sldSz cx="6858000" cy="9906000" type="A4"/>
  <p:notesSz cx="6888163" cy="100203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</p:showPr>
  <p:clrMru>
    <a:srgbClr val="FFCC99"/>
    <a:srgbClr val="FFFFCC"/>
    <a:srgbClr val="3366FF"/>
    <a:srgbClr val="F7D1F2"/>
    <a:srgbClr val="E2CEB4"/>
    <a:srgbClr val="200448"/>
    <a:srgbClr val="500BB5"/>
    <a:srgbClr val="FDF5DF"/>
    <a:srgbClr val="FCEFCC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A107856-5554-42FB-B03E-39F5DBC370BA}" styleName="Средний стиль 4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69CF1AB2-1976-4502-BF36-3FF5EA218861}" styleName="Средний стиль 4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7972" autoAdjust="0"/>
    <p:restoredTop sz="93787" autoAdjust="0"/>
  </p:normalViewPr>
  <p:slideViewPr>
    <p:cSldViewPr>
      <p:cViewPr>
        <p:scale>
          <a:sx n="120" d="100"/>
          <a:sy n="120" d="100"/>
        </p:scale>
        <p:origin x="-2646" y="-6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089" tIns="46545" rIns="93089" bIns="46545" numCol="1" anchor="t" anchorCtr="0" compatLnSpc="1">
            <a:prstTxWarp prst="textNoShape">
              <a:avLst/>
            </a:prstTxWarp>
          </a:bodyPr>
          <a:lstStyle>
            <a:lvl1pPr defTabSz="932165" eaLnBrk="0" hangingPunct="0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710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02075" y="0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089" tIns="46545" rIns="93089" bIns="46545" numCol="1" anchor="t" anchorCtr="0" compatLnSpc="1">
            <a:prstTxWarp prst="textNoShape">
              <a:avLst/>
            </a:prstTxWarp>
          </a:bodyPr>
          <a:lstStyle>
            <a:lvl1pPr algn="r" defTabSz="932165" eaLnBrk="0" hangingPunct="0">
              <a:defRPr sz="1200">
                <a:latin typeface="Arial" charset="0"/>
              </a:defRPr>
            </a:lvl1pPr>
          </a:lstStyle>
          <a:p>
            <a:pPr>
              <a:defRPr/>
            </a:pPr>
            <a:fld id="{F7DCEAF2-48A3-468B-A220-1832FAD4E74B}" type="datetimeFigureOut">
              <a:rPr lang="ru-RU"/>
              <a:pPr>
                <a:defRPr/>
              </a:pPr>
              <a:t>27.05.2025</a:t>
            </a:fld>
            <a:endParaRPr lang="ru-RU"/>
          </a:p>
        </p:txBody>
      </p:sp>
      <p:sp>
        <p:nvSpPr>
          <p:cNvPr id="1710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517063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089" tIns="46545" rIns="93089" bIns="46545" numCol="1" anchor="b" anchorCtr="0" compatLnSpc="1">
            <a:prstTxWarp prst="textNoShape">
              <a:avLst/>
            </a:prstTxWarp>
          </a:bodyPr>
          <a:lstStyle>
            <a:lvl1pPr defTabSz="932165" eaLnBrk="0" hangingPunct="0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710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02075" y="9517063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089" tIns="46545" rIns="93089" bIns="46545" numCol="1" anchor="b" anchorCtr="0" compatLnSpc="1">
            <a:prstTxWarp prst="textNoShape">
              <a:avLst/>
            </a:prstTxWarp>
          </a:bodyPr>
          <a:lstStyle>
            <a:lvl1pPr algn="r" defTabSz="932165" eaLnBrk="0" hangingPunct="0">
              <a:defRPr sz="1200">
                <a:latin typeface="Arial" charset="0"/>
              </a:defRPr>
            </a:lvl1pPr>
          </a:lstStyle>
          <a:p>
            <a:pPr>
              <a:defRPr/>
            </a:pPr>
            <a:fld id="{021F61B1-546B-466F-9031-1CD4953A762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089" tIns="46545" rIns="93089" bIns="46545" numCol="1" anchor="t" anchorCtr="0" compatLnSpc="1">
            <a:prstTxWarp prst="textNoShape">
              <a:avLst/>
            </a:prstTxWarp>
          </a:bodyPr>
          <a:lstStyle>
            <a:lvl1pPr defTabSz="932165" eaLnBrk="0" hangingPunct="0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6896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02075" y="0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089" tIns="46545" rIns="93089" bIns="46545" numCol="1" anchor="t" anchorCtr="0" compatLnSpc="1">
            <a:prstTxWarp prst="textNoShape">
              <a:avLst/>
            </a:prstTxWarp>
          </a:bodyPr>
          <a:lstStyle>
            <a:lvl1pPr algn="r" defTabSz="932165" eaLnBrk="0" hangingPunct="0">
              <a:defRPr sz="1200">
                <a:latin typeface="Arial" charset="0"/>
              </a:defRPr>
            </a:lvl1pPr>
          </a:lstStyle>
          <a:p>
            <a:pPr>
              <a:defRPr/>
            </a:pPr>
            <a:fld id="{BE6B04DC-7D92-414F-AA7D-15CA7E99E25B}" type="datetimeFigureOut">
              <a:rPr lang="ru-RU"/>
              <a:pPr>
                <a:defRPr/>
              </a:pPr>
              <a:t>27.05.2025</a:t>
            </a:fld>
            <a:endParaRPr lang="ru-RU"/>
          </a:p>
        </p:txBody>
      </p:sp>
      <p:sp>
        <p:nvSpPr>
          <p:cNvPr id="337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141538" y="750888"/>
            <a:ext cx="2603500" cy="37607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896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8975" y="4759325"/>
            <a:ext cx="5510213" cy="4510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089" tIns="46545" rIns="93089" bIns="4654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16896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517063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089" tIns="46545" rIns="93089" bIns="46545" numCol="1" anchor="b" anchorCtr="0" compatLnSpc="1">
            <a:prstTxWarp prst="textNoShape">
              <a:avLst/>
            </a:prstTxWarp>
          </a:bodyPr>
          <a:lstStyle>
            <a:lvl1pPr defTabSz="932165" eaLnBrk="0" hangingPunct="0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6896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02075" y="9517063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089" tIns="46545" rIns="93089" bIns="46545" numCol="1" anchor="b" anchorCtr="0" compatLnSpc="1">
            <a:prstTxWarp prst="textNoShape">
              <a:avLst/>
            </a:prstTxWarp>
          </a:bodyPr>
          <a:lstStyle>
            <a:lvl1pPr algn="r" defTabSz="932165" eaLnBrk="0" hangingPunct="0">
              <a:defRPr sz="1200">
                <a:latin typeface="Arial" charset="0"/>
              </a:defRPr>
            </a:lvl1pPr>
          </a:lstStyle>
          <a:p>
            <a:pPr>
              <a:defRPr/>
            </a:pPr>
            <a:fld id="{E5884536-4938-4204-BDCD-F3C21EDEB60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ая соединительная линия 3"/>
          <p:cNvSpPr>
            <a:spLocks noChangeShapeType="1"/>
          </p:cNvSpPr>
          <p:nvPr/>
        </p:nvSpPr>
        <p:spPr bwMode="auto">
          <a:xfrm>
            <a:off x="385366" y="4976429"/>
            <a:ext cx="6472634" cy="3492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C892C6-5A02-4A96-8A89-6081479708BE}" type="datetimeFigureOut">
              <a:rPr lang="ru-RU"/>
              <a:pPr>
                <a:defRPr/>
              </a:pPr>
              <a:t>27.05.2025</a:t>
            </a:fld>
            <a:endParaRPr lang="ru-RU"/>
          </a:p>
        </p:txBody>
      </p:sp>
      <p:sp>
        <p:nvSpPr>
          <p:cNvPr id="7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6C9EAB-6425-492F-91D3-4538C5B21E0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10"/>
          <p:cNvSpPr>
            <a:spLocks noChangeShapeType="1"/>
          </p:cNvSpPr>
          <p:nvPr/>
        </p:nvSpPr>
        <p:spPr bwMode="auto">
          <a:xfrm>
            <a:off x="385366" y="8694539"/>
            <a:ext cx="6472634" cy="3125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8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5AEA22-C4EF-4378-855F-C1E49A3F27A8}" type="datetimeFigureOut">
              <a:rPr lang="ru-RU"/>
              <a:pPr>
                <a:defRPr/>
              </a:pPr>
              <a:t>27.05.2025</a:t>
            </a:fld>
            <a:endParaRPr lang="ru-RU"/>
          </a:p>
        </p:txBody>
      </p:sp>
      <p:sp>
        <p:nvSpPr>
          <p:cNvPr id="9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172200" y="9355138"/>
            <a:ext cx="571500" cy="3587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D258FF-51C4-40F5-84C0-45BF74A2202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7"/>
          <p:cNvSpPr>
            <a:spLocks noChangeShapeType="1"/>
          </p:cNvSpPr>
          <p:nvPr/>
        </p:nvSpPr>
        <p:spPr bwMode="auto">
          <a:xfrm>
            <a:off x="385366" y="8447581"/>
            <a:ext cx="6472634" cy="3174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6B9A6E-1F32-4999-8E79-0DCBF68D4C42}" type="datetimeFigureOut">
              <a:rPr lang="ru-RU"/>
              <a:pPr>
                <a:defRPr/>
              </a:pPr>
              <a:t>27.05.2025</a:t>
            </a:fld>
            <a:endParaRPr lang="ru-RU"/>
          </a:p>
        </p:txBody>
      </p:sp>
      <p:sp>
        <p:nvSpPr>
          <p:cNvPr id="7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FE45F4-A4DC-4C0D-B6FB-67D9950DC88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B791E7-6489-4D2B-A4AE-2A44DCDD812D}" type="datetimeFigureOut">
              <a:rPr lang="ru-RU"/>
              <a:pPr>
                <a:defRPr/>
              </a:pPr>
              <a:t>27.05.2025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34286D-8E70-4DF4-957A-3C26600A236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36F939-9E2D-4F32-9883-15F6CB2AAE06}" type="datetimeFigureOut">
              <a:rPr lang="ru-RU"/>
              <a:pPr>
                <a:defRPr/>
              </a:pPr>
              <a:t>27.05.2025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A95EFC-9D9B-4AE7-896F-9126750F65C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69904F-88EF-47B0-AD45-288EBCAF2737}" type="datetimeFigureOut">
              <a:rPr lang="ru-RU"/>
              <a:pPr>
                <a:defRPr/>
              </a:pPr>
              <a:t>27.05.2025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FC8B6E-E7AA-4801-9B7F-8BB9060A943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random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CEFCC"/>
            </a:gs>
            <a:gs pos="100000">
              <a:srgbClr val="FCEFCC">
                <a:gamma/>
                <a:tint val="70196"/>
                <a:invGamma/>
              </a:srgb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Текст 7"/>
          <p:cNvSpPr>
            <a:spLocks noGrp="1"/>
          </p:cNvSpPr>
          <p:nvPr>
            <p:ph type="body" idx="1"/>
          </p:nvPr>
        </p:nvSpPr>
        <p:spPr bwMode="auto">
          <a:xfrm>
            <a:off x="228600" y="2244725"/>
            <a:ext cx="6515100" cy="6540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228600" y="660400"/>
            <a:ext cx="6515100" cy="1211263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3" name="Дата 3"/>
          <p:cNvSpPr>
            <a:spLocks noGrp="1"/>
          </p:cNvSpPr>
          <p:nvPr>
            <p:ph type="dt" sz="half" idx="2"/>
          </p:nvPr>
        </p:nvSpPr>
        <p:spPr>
          <a:xfrm>
            <a:off x="4857750" y="109538"/>
            <a:ext cx="1885950" cy="420687"/>
          </a:xfrm>
          <a:prstGeom prst="rect">
            <a:avLst/>
          </a:prstGeom>
        </p:spPr>
        <p:txBody>
          <a:bodyPr vert="horz"/>
          <a:lstStyle>
            <a:lvl1pPr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accent1">
                    <a:shade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8915D4F4-DF02-44CA-A2E0-34B891B06D58}" type="datetimeFigureOut">
              <a:rPr lang="ru-RU"/>
              <a:pPr>
                <a:defRPr/>
              </a:pPr>
              <a:t>27.05.2025</a:t>
            </a:fld>
            <a:endParaRPr lang="ru-RU"/>
          </a:p>
        </p:txBody>
      </p:sp>
      <p:sp>
        <p:nvSpPr>
          <p:cNvPr id="14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343150" y="109538"/>
            <a:ext cx="2514600" cy="420687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D38E27"/>
                </a:solidFill>
                <a:latin typeface="Franklin Gothic Book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5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172200" y="9355138"/>
            <a:ext cx="571500" cy="350837"/>
          </a:xfrm>
          <a:prstGeom prst="rect">
            <a:avLst/>
          </a:prstGeom>
        </p:spPr>
        <p:txBody>
          <a:bodyPr vert="horz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accent1">
                    <a:shade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214BEB3-E5D0-45F9-B316-A5144E8F91E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10" r:id="rId1"/>
    <p:sldLayoutId id="2147484111" r:id="rId2"/>
    <p:sldLayoutId id="2147484112" r:id="rId3"/>
    <p:sldLayoutId id="2147484109" r:id="rId4"/>
    <p:sldLayoutId id="2147484108" r:id="rId5"/>
    <p:sldLayoutId id="2147484113" r:id="rId6"/>
  </p:sldLayoutIdLst>
  <p:transition>
    <p:random/>
  </p:transition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kern="1200" cap="all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Arial" charset="0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"/>
        <a:defRPr sz="3200" kern="1200">
          <a:solidFill>
            <a:schemeClr val="tx2"/>
          </a:solidFill>
          <a:latin typeface="Arial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"/>
        <a:defRPr sz="2800" kern="1200">
          <a:solidFill>
            <a:schemeClr val="tx2"/>
          </a:solidFill>
          <a:latin typeface="Arial" charset="0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"/>
        <a:defRPr sz="2400" kern="1200">
          <a:solidFill>
            <a:schemeClr val="tx2"/>
          </a:solidFill>
          <a:latin typeface="Arial" charset="0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"/>
        <a:defRPr sz="2000" kern="1200">
          <a:solidFill>
            <a:schemeClr val="tx2"/>
          </a:solidFill>
          <a:latin typeface="Arial" charset="0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 2" pitchFamily="18" charset="2"/>
        <a:buChar char=""/>
        <a:defRPr sz="2000" kern="1200">
          <a:solidFill>
            <a:schemeClr val="tx2"/>
          </a:solidFill>
          <a:latin typeface="Arial" charset="0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475547"/>
          <p:cNvPicPr>
            <a:picLocks noChangeAspect="1" noChangeArrowheads="1"/>
          </p:cNvPicPr>
          <p:nvPr/>
        </p:nvPicPr>
        <p:blipFill>
          <a:blip r:embed="rId2" cstate="print"/>
          <a:srcRect l="3976" t="13975" r="6545" b="18478"/>
          <a:stretch>
            <a:fillRect/>
          </a:stretch>
        </p:blipFill>
        <p:spPr bwMode="auto">
          <a:xfrm>
            <a:off x="1000108" y="2881298"/>
            <a:ext cx="5143536" cy="22860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/>
          <a:srcRect l="31896" t="34314" r="1959" b="24836"/>
          <a:stretch>
            <a:fillRect/>
          </a:stretch>
        </p:blipFill>
        <p:spPr bwMode="auto">
          <a:xfrm>
            <a:off x="1000108" y="1166786"/>
            <a:ext cx="5143536" cy="1857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765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92150" y="215900"/>
            <a:ext cx="5832475" cy="776288"/>
          </a:xfrm>
        </p:spPr>
        <p:txBody>
          <a:bodyPr wrap="square" lIns="91440" tIns="45720" rIns="91440" bIns="45720" numCol="1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1600" b="1" cap="none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Строительство </a:t>
            </a:r>
            <a:r>
              <a:rPr lang="ru-RU" sz="1600" b="1" cap="none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комплекса производств для хранения и переработки зерновых и масличных </a:t>
            </a:r>
            <a:r>
              <a:rPr lang="ru-RU" sz="1600" b="1" cap="none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культур</a:t>
            </a:r>
            <a:endParaRPr lang="ru-RU" sz="1600" b="1" cap="none" dirty="0" smtClean="0">
              <a:solidFill>
                <a:schemeClr val="hlink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graphicFrame>
        <p:nvGraphicFramePr>
          <p:cNvPr id="25654" name="Group 54"/>
          <p:cNvGraphicFramePr>
            <a:graphicFrameLocks noGrp="1"/>
          </p:cNvGraphicFramePr>
          <p:nvPr/>
        </p:nvGraphicFramePr>
        <p:xfrm>
          <a:off x="692150" y="5241034"/>
          <a:ext cx="5761038" cy="4320477"/>
        </p:xfrm>
        <a:graphic>
          <a:graphicData uri="http://schemas.openxmlformats.org/drawingml/2006/table">
            <a:tbl>
              <a:tblPr/>
              <a:tblGrid>
                <a:gridCol w="1814513"/>
                <a:gridCol w="3946525"/>
              </a:tblGrid>
              <a:tr h="285200">
                <a:tc>
                  <a:txBody>
                    <a:bodyPr/>
                    <a:lstStyle/>
                    <a:p>
                      <a:pPr marL="27305">
                        <a:spcAft>
                          <a:spcPts val="0"/>
                        </a:spcAft>
                      </a:pPr>
                      <a:r>
                        <a:rPr lang="ru-RU" sz="1000" b="1" dirty="0">
                          <a:latin typeface="Times New Roman"/>
                          <a:ea typeface="Times New Roman"/>
                        </a:rPr>
                        <a:t>Форма собственности:</a:t>
                      </a:r>
                      <a:endParaRPr lang="ru-RU" sz="1050" dirty="0">
                        <a:latin typeface="Arial"/>
                        <a:ea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B6DD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6DD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6DD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6DD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8415"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</a:rPr>
                        <a:t>частная </a:t>
                      </a:r>
                      <a:endParaRPr lang="ru-RU" sz="1050">
                        <a:latin typeface="Arial"/>
                        <a:ea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B6DD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6DD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6DD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6DD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3977">
                <a:tc rowSpan="3">
                  <a:txBody>
                    <a:bodyPr/>
                    <a:lstStyle/>
                    <a:p>
                      <a:pPr marL="27305">
                        <a:spcAft>
                          <a:spcPts val="0"/>
                        </a:spcAft>
                      </a:pPr>
                      <a:r>
                        <a:rPr lang="ru-RU" sz="1000" b="1">
                          <a:latin typeface="Times New Roman"/>
                          <a:ea typeface="Times New Roman"/>
                        </a:rPr>
                        <a:t>Реквизиты:</a:t>
                      </a:r>
                      <a:endParaRPr lang="ru-RU" sz="1050">
                        <a:latin typeface="Arial"/>
                        <a:ea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B6DD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6DD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6DD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6DD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8415" marR="633730">
                        <a:lnSpc>
                          <a:spcPts val="1080"/>
                        </a:lnSpc>
                        <a:spcAft>
                          <a:spcPts val="0"/>
                        </a:spcAft>
                      </a:pPr>
                      <a:r>
                        <a:rPr lang="ru-RU" sz="1000" spc="-5">
                          <a:latin typeface="Times New Roman"/>
                          <a:ea typeface="Times New Roman"/>
                        </a:rPr>
                        <a:t>211171, Республика Беларусь, Витебская область, Лепельский район, Горский с/с, д. 1, помещение 38</a:t>
                      </a:r>
                      <a:r>
                        <a:rPr lang="ru-RU" sz="1000">
                          <a:latin typeface="Times New Roman"/>
                          <a:ea typeface="Times New Roman"/>
                        </a:rPr>
                        <a:t>, ООО  «ГрузТехСнаб»</a:t>
                      </a:r>
                      <a:endParaRPr lang="ru-RU" sz="1050">
                        <a:latin typeface="Arial"/>
                        <a:ea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B6DD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6DD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6DD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6DD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371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8415"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</a:rPr>
                        <a:t>Директор: Базылев Виталий Владимирович</a:t>
                      </a:r>
                      <a:endParaRPr lang="ru-RU" sz="1050">
                        <a:latin typeface="Arial"/>
                        <a:ea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B6DD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6DD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6DD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6DD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579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1590"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</a:rPr>
                        <a:t>Tел: 8017 3927745; +37529 8726678;</a:t>
                      </a:r>
                      <a:endParaRPr lang="ru-RU" sz="1050">
                        <a:latin typeface="Arial"/>
                        <a:ea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B6DD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6DD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6DD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6DD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6113">
                <a:tc>
                  <a:txBody>
                    <a:bodyPr/>
                    <a:lstStyle/>
                    <a:p>
                      <a:pPr marL="27305">
                        <a:spcAft>
                          <a:spcPts val="0"/>
                        </a:spcAft>
                      </a:pPr>
                      <a:r>
                        <a:rPr lang="ru-RU" sz="1000" b="1">
                          <a:latin typeface="Times New Roman"/>
                          <a:ea typeface="Times New Roman"/>
                        </a:rPr>
                        <a:t>Цель проекта:</a:t>
                      </a:r>
                      <a:endParaRPr lang="ru-RU" sz="1050">
                        <a:latin typeface="Arial"/>
                        <a:ea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B6DD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6DD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6DD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6DD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</a:rPr>
                        <a:t>Строительство</a:t>
                      </a:r>
                      <a:r>
                        <a:rPr lang="ru-RU" sz="1000" b="1">
                          <a:latin typeface="Arial"/>
                          <a:ea typeface="Times New Roman"/>
                        </a:rPr>
                        <a:t> </a:t>
                      </a:r>
                      <a:r>
                        <a:rPr lang="ru-RU" sz="1000">
                          <a:latin typeface="Times New Roman"/>
                          <a:ea typeface="Times New Roman"/>
                        </a:rPr>
                        <a:t>комплекса производств для хранения и переработки зерновых и масленичных   культур. </a:t>
                      </a:r>
                      <a:endParaRPr lang="ru-RU" sz="1050">
                        <a:latin typeface="Arial"/>
                        <a:ea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B6DD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6DD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6DD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6DD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80570">
                <a:tc>
                  <a:txBody>
                    <a:bodyPr/>
                    <a:lstStyle/>
                    <a:p>
                      <a:pPr marL="27305">
                        <a:spcAft>
                          <a:spcPts val="0"/>
                        </a:spcAft>
                      </a:pPr>
                      <a:r>
                        <a:rPr lang="ru-RU" sz="1000" b="1" spc="-10">
                          <a:latin typeface="Times New Roman"/>
                          <a:ea typeface="Times New Roman"/>
                        </a:rPr>
                        <a:t>Краткое описание проекта:</a:t>
                      </a:r>
                      <a:endParaRPr lang="ru-RU" sz="1050">
                        <a:latin typeface="Arial"/>
                        <a:ea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B6DD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6DD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6DD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6DD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Times New Roman"/>
                        </a:rPr>
                        <a:t>Комплекс производств включает в себя следующие позиции: </a:t>
                      </a:r>
                      <a:endParaRPr lang="ru-RU" sz="1050" dirty="0">
                        <a:latin typeface="Arial"/>
                        <a:ea typeface="Times New Roman"/>
                      </a:endParaRP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ru-RU" sz="1000" dirty="0">
                          <a:latin typeface="Times New Roman"/>
                          <a:ea typeface="Times New Roman"/>
                        </a:rPr>
                        <a:t>Зерносушильный комплекс объемом хранения не менее 10 тыс. тонн зерновых культур (включает: оборудование, обеспечивающее приемку и отправку зерна по весу, качеству и номенклатуре; пункт определения качества поступающего зерна; секцию приема и очистки зерна и т.д.;</a:t>
                      </a:r>
                      <a:endParaRPr lang="ru-RU" sz="1050" dirty="0">
                        <a:latin typeface="Arial"/>
                        <a:ea typeface="Times New Roman"/>
                      </a:endParaRP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ru-RU" sz="1000" dirty="0">
                          <a:latin typeface="Times New Roman"/>
                          <a:ea typeface="Times New Roman"/>
                        </a:rPr>
                        <a:t>Комплекс прессовани</a:t>
                      </a:r>
                      <a:r>
                        <a:rPr lang="ru-RU" sz="1000" b="1" dirty="0">
                          <a:latin typeface="Times New Roman"/>
                          <a:ea typeface="Times New Roman"/>
                        </a:rPr>
                        <a:t>я </a:t>
                      </a:r>
                      <a:r>
                        <a:rPr lang="ru-RU" sz="1000" dirty="0">
                          <a:latin typeface="Times New Roman"/>
                          <a:ea typeface="Times New Roman"/>
                        </a:rPr>
                        <a:t>с экструдированием масличных культур;</a:t>
                      </a:r>
                      <a:endParaRPr lang="ru-RU" sz="1050" dirty="0">
                        <a:latin typeface="Arial"/>
                        <a:ea typeface="Times New Roman"/>
                      </a:endParaRP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ru-RU" sz="1000" dirty="0">
                          <a:latin typeface="Times New Roman"/>
                          <a:ea typeface="Times New Roman"/>
                        </a:rPr>
                        <a:t>Цех по приготовлению кормовых добавок;</a:t>
                      </a:r>
                      <a:endParaRPr lang="ru-RU" sz="1050" dirty="0">
                        <a:latin typeface="Arial"/>
                        <a:ea typeface="Times New Roman"/>
                      </a:endParaRP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ru-RU" sz="1000" dirty="0">
                          <a:latin typeface="Times New Roman"/>
                          <a:ea typeface="Times New Roman"/>
                        </a:rPr>
                        <a:t>Когенерационная установка номинальной энергетической мощностью не менее 1500 кВт</a:t>
                      </a:r>
                      <a:endParaRPr lang="ru-RU" sz="1050" dirty="0">
                        <a:latin typeface="Arial"/>
                        <a:ea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B6DD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6DD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6DD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6DD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7753">
                <a:tc>
                  <a:txBody>
                    <a:bodyPr/>
                    <a:lstStyle/>
                    <a:p>
                      <a:pPr marL="27305">
                        <a:spcAft>
                          <a:spcPts val="0"/>
                        </a:spcAft>
                      </a:pPr>
                      <a:r>
                        <a:rPr lang="ru-RU" sz="1000" b="1" spc="-5">
                          <a:latin typeface="Times New Roman"/>
                          <a:ea typeface="Times New Roman"/>
                        </a:rPr>
                        <a:t>Форма участия инвестора:</a:t>
                      </a:r>
                      <a:endParaRPr lang="ru-RU" sz="1050">
                        <a:latin typeface="Arial"/>
                        <a:ea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B6DD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6DD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6DD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6DD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8415"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</a:rPr>
                        <a:t>Создание совместного производства</a:t>
                      </a:r>
                      <a:endParaRPr lang="ru-RU" sz="1050">
                        <a:latin typeface="Arial"/>
                        <a:ea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B6DD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6DD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6DD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6DD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1242">
                <a:tc>
                  <a:txBody>
                    <a:bodyPr/>
                    <a:lstStyle/>
                    <a:p>
                      <a:pPr marL="27305">
                        <a:spcAft>
                          <a:spcPts val="0"/>
                        </a:spcAft>
                      </a:pPr>
                      <a:r>
                        <a:rPr lang="ru-RU" sz="1000" b="1" spc="-5">
                          <a:latin typeface="Times New Roman"/>
                          <a:ea typeface="Times New Roman"/>
                        </a:rPr>
                        <a:t>Использование инвестиций:</a:t>
                      </a:r>
                      <a:endParaRPr lang="ru-RU" sz="1050">
                        <a:latin typeface="Arial"/>
                        <a:ea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B6DD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6DD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6DD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6DD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8415">
                        <a:spcAft>
                          <a:spcPts val="0"/>
                        </a:spcAft>
                      </a:pPr>
                      <a:r>
                        <a:rPr lang="ru-RU" sz="1000" spc="-5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000">
                          <a:latin typeface="Times New Roman"/>
                          <a:ea typeface="Times New Roman"/>
                        </a:rPr>
                        <a:t>приобретение оборудования, подготовка производственных площадей, общестроительные работы,  закупка</a:t>
                      </a:r>
                      <a:r>
                        <a:rPr lang="ru-RU" sz="160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000">
                          <a:latin typeface="Times New Roman"/>
                          <a:ea typeface="Times New Roman"/>
                        </a:rPr>
                        <a:t>сырья.</a:t>
                      </a:r>
                      <a:endParaRPr lang="ru-RU" sz="1050">
                        <a:latin typeface="Arial"/>
                        <a:ea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B6DD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6DD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6DD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6DD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6113">
                <a:tc>
                  <a:txBody>
                    <a:bodyPr/>
                    <a:lstStyle/>
                    <a:p>
                      <a:pPr marL="27305">
                        <a:spcAft>
                          <a:spcPts val="0"/>
                        </a:spcAft>
                      </a:pPr>
                      <a:r>
                        <a:rPr lang="ru-RU" sz="1000" b="1" spc="-10">
                          <a:latin typeface="Times New Roman"/>
                          <a:ea typeface="Times New Roman"/>
                        </a:rPr>
                        <a:t>Место реализации проекта:</a:t>
                      </a:r>
                      <a:endParaRPr lang="ru-RU" sz="1050">
                        <a:latin typeface="Arial"/>
                        <a:ea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B6DD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6DD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6DD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6DD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8415">
                        <a:spcAft>
                          <a:spcPts val="0"/>
                        </a:spcAft>
                      </a:pPr>
                      <a:r>
                        <a:rPr lang="ru-RU" sz="1000" spc="-5" dirty="0">
                          <a:latin typeface="Times New Roman"/>
                          <a:ea typeface="Times New Roman"/>
                        </a:rPr>
                        <a:t>211171, Республика Беларусь, Витебская область, Лепельский район, Горский с/</a:t>
                      </a:r>
                      <a:r>
                        <a:rPr lang="ru-RU" sz="1000" spc="-5" dirty="0" err="1">
                          <a:latin typeface="Times New Roman"/>
                          <a:ea typeface="Times New Roman"/>
                        </a:rPr>
                        <a:t>с</a:t>
                      </a:r>
                      <a:r>
                        <a:rPr lang="ru-RU" sz="1000" spc="-5" dirty="0">
                          <a:latin typeface="Times New Roman"/>
                          <a:ea typeface="Times New Roman"/>
                        </a:rPr>
                        <a:t>, д. Межица,  д. </a:t>
                      </a:r>
                      <a:r>
                        <a:rPr lang="ru-RU" sz="1000" spc="-5" dirty="0" smtClean="0">
                          <a:latin typeface="Times New Roman"/>
                          <a:ea typeface="Times New Roman"/>
                        </a:rPr>
                        <a:t>1</a:t>
                      </a:r>
                      <a:endParaRPr lang="ru-RU" sz="1050" dirty="0">
                        <a:latin typeface="Arial"/>
                        <a:ea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B6DD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6DD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6DD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6DD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6664" name="Text Box 41"/>
          <p:cNvSpPr txBox="1">
            <a:spLocks noChangeArrowheads="1"/>
          </p:cNvSpPr>
          <p:nvPr/>
        </p:nvSpPr>
        <p:spPr bwMode="auto">
          <a:xfrm>
            <a:off x="2986097" y="1309662"/>
            <a:ext cx="1871663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ru-RU" sz="1200" b="1" dirty="0" smtClean="0"/>
              <a:t>Межица</a:t>
            </a:r>
            <a:endParaRPr lang="ru-RU" sz="1200" b="1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8_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8_Трек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Трек">
    <a:dk1>
      <a:sysClr val="windowText" lastClr="000000"/>
    </a:dk1>
    <a:lt1>
      <a:sysClr val="window" lastClr="FFFFFF"/>
    </a:lt1>
    <a:dk2>
      <a:srgbClr val="4E3B30"/>
    </a:dk2>
    <a:lt2>
      <a:srgbClr val="FBEEC9"/>
    </a:lt2>
    <a:accent1>
      <a:srgbClr val="F0A22E"/>
    </a:accent1>
    <a:accent2>
      <a:srgbClr val="A5644E"/>
    </a:accent2>
    <a:accent3>
      <a:srgbClr val="B58B80"/>
    </a:accent3>
    <a:accent4>
      <a:srgbClr val="C3986D"/>
    </a:accent4>
    <a:accent5>
      <a:srgbClr val="A19574"/>
    </a:accent5>
    <a:accent6>
      <a:srgbClr val="C17529"/>
    </a:accent6>
    <a:hlink>
      <a:srgbClr val="AD1F1F"/>
    </a:hlink>
    <a:folHlink>
      <a:srgbClr val="FFC42F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11471</TotalTime>
  <Words>198</Words>
  <Application>Microsoft Office PowerPoint</Application>
  <PresentationFormat>Лист A4 (210x297 мм)</PresentationFormat>
  <Paragraphs>22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8_Трек</vt:lpstr>
      <vt:lpstr>Строительство комплекса производств для хранения и переработки зерновых и масличных культур</vt:lpstr>
    </vt:vector>
  </TitlesOfParts>
  <Company>2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1</dc:creator>
  <cp:lastModifiedBy>Винник</cp:lastModifiedBy>
  <cp:revision>911</cp:revision>
  <dcterms:created xsi:type="dcterms:W3CDTF">2010-11-22T12:16:34Z</dcterms:created>
  <dcterms:modified xsi:type="dcterms:W3CDTF">2025-05-27T06:08:36Z</dcterms:modified>
</cp:coreProperties>
</file>