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8288000" cy="10287000"/>
  <p:notesSz cx="6858000" cy="9144000"/>
  <p:embeddedFontLst>
    <p:embeddedFont>
      <p:font typeface="Garet ExtraBold" panose="020B0604020202020204" charset="-52"/>
      <p:regular r:id="rId32"/>
    </p:embeddedFont>
    <p:embeddedFont>
      <p:font typeface="Garet Ultra-Bold" panose="020B0604020202020204" charset="-52"/>
      <p:regular r:id="rId33"/>
    </p:embeddedFont>
    <p:embeddedFont>
      <p:font typeface="Lora" pitchFamily="2" charset="-52"/>
      <p:regular r:id="rId34"/>
    </p:embeddedFont>
    <p:embeddedFont>
      <p:font typeface="Lora Bold" charset="-52"/>
      <p:regular r:id="rId35"/>
    </p:embeddedFont>
    <p:embeddedFont>
      <p:font typeface="Lora Bold Italics" panose="020B0604020202020204" charset="-52"/>
      <p:regular r:id="rId36"/>
    </p:embeddedFont>
    <p:embeddedFont>
      <p:font typeface="Lora Italics" panose="020B0604020202020204" charset="-52"/>
      <p:regular r:id="rId37"/>
    </p:embeddedFont>
    <p:embeddedFont>
      <p:font typeface="Montserrat Semi-Bold" panose="020B0604020202020204" charset="-52"/>
      <p:regular r:id="rId38"/>
    </p:embeddedFont>
    <p:embeddedFont>
      <p:font typeface="Montserrat Semi-Bold Italics" panose="020B0604020202020204" charset="-52"/>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13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7.svg"/><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7.svg"/><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27.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7.svg"/><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svg"/><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svg"/><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7.svg"/><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2448874" y="6704687"/>
            <a:ext cx="5107226" cy="5107226"/>
          </a:xfrm>
          <a:custGeom>
            <a:avLst/>
            <a:gdLst/>
            <a:ahLst/>
            <a:cxnLst/>
            <a:rect l="l" t="t" r="r" b="b"/>
            <a:pathLst>
              <a:path w="5107226" h="5107226">
                <a:moveTo>
                  <a:pt x="0" y="0"/>
                </a:moveTo>
                <a:lnTo>
                  <a:pt x="5107226" y="0"/>
                </a:lnTo>
                <a:lnTo>
                  <a:pt x="5107226" y="5107226"/>
                </a:lnTo>
                <a:lnTo>
                  <a:pt x="0" y="51072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2479551" y="-116945"/>
            <a:ext cx="4959103" cy="4959103"/>
          </a:xfrm>
          <a:custGeom>
            <a:avLst/>
            <a:gdLst/>
            <a:ahLst/>
            <a:cxnLst/>
            <a:rect l="l" t="t" r="r" b="b"/>
            <a:pathLst>
              <a:path w="4959103" h="4959103">
                <a:moveTo>
                  <a:pt x="0" y="0"/>
                </a:moveTo>
                <a:lnTo>
                  <a:pt x="4959102" y="0"/>
                </a:lnTo>
                <a:lnTo>
                  <a:pt x="4959102" y="4959103"/>
                </a:lnTo>
                <a:lnTo>
                  <a:pt x="0" y="49591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700000">
            <a:off x="996665" y="1238425"/>
            <a:ext cx="7012906" cy="7012906"/>
          </a:xfrm>
          <a:custGeom>
            <a:avLst/>
            <a:gdLst/>
            <a:ahLst/>
            <a:cxnLst/>
            <a:rect l="l" t="t" r="r" b="b"/>
            <a:pathLst>
              <a:path w="7012906" h="7012906">
                <a:moveTo>
                  <a:pt x="0" y="0"/>
                </a:moveTo>
                <a:lnTo>
                  <a:pt x="7012906" y="0"/>
                </a:lnTo>
                <a:lnTo>
                  <a:pt x="7012906" y="7012906"/>
                </a:lnTo>
                <a:lnTo>
                  <a:pt x="0" y="70129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a:grpSpLocks noChangeAspect="1"/>
          </p:cNvGrpSpPr>
          <p:nvPr/>
        </p:nvGrpSpPr>
        <p:grpSpPr>
          <a:xfrm rot="-2700000">
            <a:off x="1500150" y="1643413"/>
            <a:ext cx="6005936" cy="6202931"/>
            <a:chOff x="0" y="0"/>
            <a:chExt cx="6350000" cy="6558280"/>
          </a:xfrm>
        </p:grpSpPr>
        <p:sp>
          <p:nvSpPr>
            <p:cNvPr id="6" name="Freeform 6"/>
            <p:cNvSpPr/>
            <p:nvPr/>
          </p:nvSpPr>
          <p:spPr>
            <a:xfrm rot="2676000">
              <a:off x="-950451" y="-847339"/>
              <a:ext cx="8250902" cy="8252959"/>
            </a:xfrm>
            <a:custGeom>
              <a:avLst/>
              <a:gdLst/>
              <a:ahLst/>
              <a:cxnLst/>
              <a:rect l="l" t="t" r="r" b="b"/>
              <a:pathLst>
                <a:path w="8250902" h="8252959">
                  <a:moveTo>
                    <a:pt x="7840704" y="3478881"/>
                  </a:moveTo>
                  <a:cubicBezTo>
                    <a:pt x="8250902" y="3894847"/>
                    <a:pt x="8245334" y="4563853"/>
                    <a:pt x="7830272" y="4973159"/>
                  </a:cubicBezTo>
                  <a:lnTo>
                    <a:pt x="4920321" y="7842761"/>
                  </a:lnTo>
                  <a:cubicBezTo>
                    <a:pt x="4504356" y="8252958"/>
                    <a:pt x="3835349" y="8247390"/>
                    <a:pt x="3426043" y="7832328"/>
                  </a:cubicBezTo>
                  <a:lnTo>
                    <a:pt x="410198" y="4774077"/>
                  </a:lnTo>
                  <a:cubicBezTo>
                    <a:pt x="0" y="4358111"/>
                    <a:pt x="5568" y="3689105"/>
                    <a:pt x="420630" y="3279799"/>
                  </a:cubicBezTo>
                  <a:lnTo>
                    <a:pt x="3330581" y="410198"/>
                  </a:lnTo>
                  <a:cubicBezTo>
                    <a:pt x="3746546" y="0"/>
                    <a:pt x="4415552" y="5569"/>
                    <a:pt x="4824859" y="420630"/>
                  </a:cubicBezTo>
                  <a:lnTo>
                    <a:pt x="7840704" y="3478882"/>
                  </a:lnTo>
                  <a:close/>
                </a:path>
              </a:pathLst>
            </a:custGeom>
            <a:blipFill>
              <a:blip r:embed="rId6"/>
              <a:stretch>
                <a:fillRect l="-79568" r="-30821" b="-30145"/>
              </a:stretch>
            </a:blipFill>
          </p:spPr>
        </p:sp>
        <p:sp>
          <p:nvSpPr>
            <p:cNvPr id="7" name="Freeform 7"/>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94B8AB"/>
            </a:solidFill>
          </p:spPr>
        </p:sp>
      </p:grpSp>
      <p:grpSp>
        <p:nvGrpSpPr>
          <p:cNvPr id="8" name="Group 8"/>
          <p:cNvGrpSpPr/>
          <p:nvPr/>
        </p:nvGrpSpPr>
        <p:grpSpPr>
          <a:xfrm>
            <a:off x="17859375" y="-267806"/>
            <a:ext cx="593949" cy="10899628"/>
            <a:chOff x="0" y="0"/>
            <a:chExt cx="156431" cy="2870684"/>
          </a:xfrm>
        </p:grpSpPr>
        <p:sp>
          <p:nvSpPr>
            <p:cNvPr id="9" name="Freeform 9"/>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10" name="TextBox 10"/>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sp>
        <p:nvSpPr>
          <p:cNvPr id="11" name="Freeform 11"/>
          <p:cNvSpPr/>
          <p:nvPr/>
        </p:nvSpPr>
        <p:spPr>
          <a:xfrm rot="2700000">
            <a:off x="1244078" y="-115761"/>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rot="2700000">
            <a:off x="6608952" y="7178508"/>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2700000">
            <a:off x="5693041" y="8359186"/>
            <a:ext cx="895958" cy="895958"/>
          </a:xfrm>
          <a:custGeom>
            <a:avLst/>
            <a:gdLst/>
            <a:ahLst/>
            <a:cxnLst/>
            <a:rect l="l" t="t" r="r" b="b"/>
            <a:pathLst>
              <a:path w="895958" h="895958">
                <a:moveTo>
                  <a:pt x="0" y="0"/>
                </a:moveTo>
                <a:lnTo>
                  <a:pt x="895958" y="0"/>
                </a:lnTo>
                <a:lnTo>
                  <a:pt x="895958" y="895958"/>
                </a:lnTo>
                <a:lnTo>
                  <a:pt x="0" y="8959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2700000">
            <a:off x="580721" y="8359186"/>
            <a:ext cx="895958" cy="895958"/>
          </a:xfrm>
          <a:custGeom>
            <a:avLst/>
            <a:gdLst/>
            <a:ahLst/>
            <a:cxnLst/>
            <a:rect l="l" t="t" r="r" b="b"/>
            <a:pathLst>
              <a:path w="895958" h="895958">
                <a:moveTo>
                  <a:pt x="0" y="0"/>
                </a:moveTo>
                <a:lnTo>
                  <a:pt x="895958" y="0"/>
                </a:lnTo>
                <a:lnTo>
                  <a:pt x="895958" y="895958"/>
                </a:lnTo>
                <a:lnTo>
                  <a:pt x="0" y="8959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5" name="Group 15"/>
          <p:cNvGrpSpPr/>
          <p:nvPr/>
        </p:nvGrpSpPr>
        <p:grpSpPr>
          <a:xfrm>
            <a:off x="-293432" y="2074973"/>
            <a:ext cx="896427" cy="89642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26F"/>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18" name="Freeform 18"/>
          <p:cNvSpPr/>
          <p:nvPr/>
        </p:nvSpPr>
        <p:spPr>
          <a:xfrm>
            <a:off x="6808017" y="7356168"/>
            <a:ext cx="1198575" cy="1018789"/>
          </a:xfrm>
          <a:custGeom>
            <a:avLst/>
            <a:gdLst/>
            <a:ahLst/>
            <a:cxnLst/>
            <a:rect l="l" t="t" r="r" b="b"/>
            <a:pathLst>
              <a:path w="1198575" h="1018789">
                <a:moveTo>
                  <a:pt x="0" y="0"/>
                </a:moveTo>
                <a:lnTo>
                  <a:pt x="1198575" y="0"/>
                </a:lnTo>
                <a:lnTo>
                  <a:pt x="1198575" y="1018789"/>
                </a:lnTo>
                <a:lnTo>
                  <a:pt x="0" y="101878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Freeform 19"/>
          <p:cNvSpPr/>
          <p:nvPr/>
        </p:nvSpPr>
        <p:spPr>
          <a:xfrm>
            <a:off x="13004793" y="6116227"/>
            <a:ext cx="4743285" cy="4114800"/>
          </a:xfrm>
          <a:custGeom>
            <a:avLst/>
            <a:gdLst/>
            <a:ahLst/>
            <a:cxnLst/>
            <a:rect l="l" t="t" r="r" b="b"/>
            <a:pathLst>
              <a:path w="4743285" h="4114800">
                <a:moveTo>
                  <a:pt x="0" y="0"/>
                </a:moveTo>
                <a:lnTo>
                  <a:pt x="4743285" y="0"/>
                </a:lnTo>
                <a:lnTo>
                  <a:pt x="4743285"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0" name="TextBox 20"/>
          <p:cNvSpPr txBox="1"/>
          <p:nvPr/>
        </p:nvSpPr>
        <p:spPr>
          <a:xfrm>
            <a:off x="7912152" y="2340122"/>
            <a:ext cx="9947223" cy="3306824"/>
          </a:xfrm>
          <a:prstGeom prst="rect">
            <a:avLst/>
          </a:prstGeom>
        </p:spPr>
        <p:txBody>
          <a:bodyPr lIns="0" tIns="0" rIns="0" bIns="0" rtlCol="0" anchor="t">
            <a:spAutoFit/>
          </a:bodyPr>
          <a:lstStyle/>
          <a:p>
            <a:pPr algn="ctr">
              <a:lnSpc>
                <a:spcPts val="4276"/>
              </a:lnSpc>
            </a:pPr>
            <a:r>
              <a:rPr lang="en-US" sz="4699">
                <a:solidFill>
                  <a:srgbClr val="040404"/>
                </a:solidFill>
                <a:latin typeface="Lora Bold"/>
              </a:rPr>
              <a:t>ВСЕБЕЛОРУССКОЕ НАРОДНОЕ СОБРАНИЕ</a:t>
            </a:r>
          </a:p>
          <a:p>
            <a:pPr algn="ctr">
              <a:lnSpc>
                <a:spcPts val="4276"/>
              </a:lnSpc>
            </a:pPr>
            <a:r>
              <a:rPr lang="en-US" sz="4699">
                <a:solidFill>
                  <a:srgbClr val="040404"/>
                </a:solidFill>
                <a:latin typeface="Lora Bold"/>
              </a:rPr>
              <a:t> -</a:t>
            </a:r>
          </a:p>
          <a:p>
            <a:pPr algn="ctr">
              <a:lnSpc>
                <a:spcPts val="4276"/>
              </a:lnSpc>
            </a:pPr>
            <a:r>
              <a:rPr lang="en-US" sz="4699">
                <a:solidFill>
                  <a:srgbClr val="040404"/>
                </a:solidFill>
                <a:latin typeface="Lora Bold"/>
              </a:rPr>
              <a:t> ГАРАНТ ПОЛИТИЧЕСКОЙ СТАБИЛЬНОСТИ И СУВЕРЕНИТЕТА</a:t>
            </a:r>
          </a:p>
        </p:txBody>
      </p:sp>
      <p:sp>
        <p:nvSpPr>
          <p:cNvPr id="21" name="TextBox 21"/>
          <p:cNvSpPr txBox="1"/>
          <p:nvPr/>
        </p:nvSpPr>
        <p:spPr>
          <a:xfrm>
            <a:off x="12708246" y="9136462"/>
            <a:ext cx="4153270" cy="304241"/>
          </a:xfrm>
          <a:prstGeom prst="rect">
            <a:avLst/>
          </a:prstGeom>
        </p:spPr>
        <p:txBody>
          <a:bodyPr lIns="0" tIns="0" rIns="0" bIns="0" rtlCol="0" anchor="t">
            <a:spAutoFit/>
          </a:bodyPr>
          <a:lstStyle/>
          <a:p>
            <a:pPr algn="r">
              <a:lnSpc>
                <a:spcPts val="2336"/>
              </a:lnSpc>
            </a:pPr>
            <a:r>
              <a:rPr lang="en-US" sz="2225">
                <a:solidFill>
                  <a:srgbClr val="000000"/>
                </a:solidFill>
                <a:latin typeface="Montserrat Semi-Bold Italics"/>
              </a:rPr>
              <a:t>Апрель 2024</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871165">
            <a:off x="16008302" y="8379810"/>
            <a:ext cx="1037114" cy="1037114"/>
          </a:xfrm>
          <a:custGeom>
            <a:avLst/>
            <a:gdLst/>
            <a:ahLst/>
            <a:cxnLst/>
            <a:rect l="l" t="t" r="r" b="b"/>
            <a:pathLst>
              <a:path w="1037114" h="1037114">
                <a:moveTo>
                  <a:pt x="0" y="0"/>
                </a:moveTo>
                <a:lnTo>
                  <a:pt x="1037114" y="0"/>
                </a:lnTo>
                <a:lnTo>
                  <a:pt x="1037114" y="1037113"/>
                </a:lnTo>
                <a:lnTo>
                  <a:pt x="0" y="10371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7859375" y="-267806"/>
            <a:ext cx="593949" cy="10899628"/>
            <a:chOff x="0" y="0"/>
            <a:chExt cx="156431" cy="2870684"/>
          </a:xfrm>
        </p:grpSpPr>
        <p:sp>
          <p:nvSpPr>
            <p:cNvPr id="4" name="Freeform 4"/>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5" name="TextBox 5"/>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6" name="Group 6"/>
          <p:cNvGrpSpPr/>
          <p:nvPr/>
        </p:nvGrpSpPr>
        <p:grpSpPr>
          <a:xfrm>
            <a:off x="-2161779" y="-3210110"/>
            <a:ext cx="6047981" cy="6420220"/>
            <a:chOff x="0" y="0"/>
            <a:chExt cx="8063975" cy="8560294"/>
          </a:xfrm>
        </p:grpSpPr>
        <p:sp>
          <p:nvSpPr>
            <p:cNvPr id="7" name="Freeform 7"/>
            <p:cNvSpPr/>
            <p:nvPr/>
          </p:nvSpPr>
          <p:spPr>
            <a:xfrm rot="2700000">
              <a:off x="1061651" y="6415758"/>
              <a:ext cx="1776592" cy="1776592"/>
            </a:xfrm>
            <a:custGeom>
              <a:avLst/>
              <a:gdLst/>
              <a:ahLst/>
              <a:cxnLst/>
              <a:rect l="l" t="t" r="r" b="b"/>
              <a:pathLst>
                <a:path w="1776592" h="1776592">
                  <a:moveTo>
                    <a:pt x="0" y="0"/>
                  </a:moveTo>
                  <a:lnTo>
                    <a:pt x="1776592" y="0"/>
                  </a:lnTo>
                  <a:lnTo>
                    <a:pt x="1776592" y="1776592"/>
                  </a:lnTo>
                  <a:lnTo>
                    <a:pt x="0" y="17765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2700000">
              <a:off x="1140242" y="1140242"/>
              <a:ext cx="5505576" cy="5505576"/>
            </a:xfrm>
            <a:custGeom>
              <a:avLst/>
              <a:gdLst/>
              <a:ahLst/>
              <a:cxnLst/>
              <a:rect l="l" t="t" r="r" b="b"/>
              <a:pathLst>
                <a:path w="5505576" h="5505576">
                  <a:moveTo>
                    <a:pt x="0" y="0"/>
                  </a:moveTo>
                  <a:lnTo>
                    <a:pt x="5505576" y="0"/>
                  </a:lnTo>
                  <a:lnTo>
                    <a:pt x="5505576" y="5505576"/>
                  </a:lnTo>
                  <a:lnTo>
                    <a:pt x="0" y="55055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2871165">
              <a:off x="6209858" y="5535090"/>
              <a:ext cx="671492" cy="671492"/>
            </a:xfrm>
            <a:custGeom>
              <a:avLst/>
              <a:gdLst/>
              <a:ahLst/>
              <a:cxnLst/>
              <a:rect l="l" t="t" r="r" b="b"/>
              <a:pathLst>
                <a:path w="671492" h="671492">
                  <a:moveTo>
                    <a:pt x="0" y="0"/>
                  </a:moveTo>
                  <a:lnTo>
                    <a:pt x="671492" y="0"/>
                  </a:lnTo>
                  <a:lnTo>
                    <a:pt x="671492" y="671493"/>
                  </a:lnTo>
                  <a:lnTo>
                    <a:pt x="0" y="6714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2700000">
              <a:off x="6767964" y="4751803"/>
              <a:ext cx="1073650" cy="1073650"/>
            </a:xfrm>
            <a:custGeom>
              <a:avLst/>
              <a:gdLst/>
              <a:ahLst/>
              <a:cxnLst/>
              <a:rect l="l" t="t" r="r" b="b"/>
              <a:pathLst>
                <a:path w="1073650" h="1073650">
                  <a:moveTo>
                    <a:pt x="0" y="0"/>
                  </a:moveTo>
                  <a:lnTo>
                    <a:pt x="1073651" y="0"/>
                  </a:lnTo>
                  <a:lnTo>
                    <a:pt x="1073651" y="1073650"/>
                  </a:lnTo>
                  <a:lnTo>
                    <a:pt x="0" y="1073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1" name="Group 11"/>
            <p:cNvGrpSpPr/>
            <p:nvPr/>
          </p:nvGrpSpPr>
          <p:grpSpPr>
            <a:xfrm>
              <a:off x="3513953" y="5965987"/>
              <a:ext cx="758155" cy="75815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sp>
        <p:nvSpPr>
          <p:cNvPr id="14" name="TextBox 14"/>
          <p:cNvSpPr txBox="1"/>
          <p:nvPr/>
        </p:nvSpPr>
        <p:spPr>
          <a:xfrm>
            <a:off x="1383266" y="1778671"/>
            <a:ext cx="12350314" cy="4265296"/>
          </a:xfrm>
          <a:prstGeom prst="rect">
            <a:avLst/>
          </a:prstGeom>
        </p:spPr>
        <p:txBody>
          <a:bodyPr lIns="0" tIns="0" rIns="0" bIns="0" rtlCol="0" anchor="t">
            <a:spAutoFit/>
          </a:bodyPr>
          <a:lstStyle/>
          <a:p>
            <a:pPr algn="ctr">
              <a:lnSpc>
                <a:spcPts val="3779"/>
              </a:lnSpc>
            </a:pPr>
            <a:r>
              <a:rPr lang="en-US" sz="2699" spc="107">
                <a:solidFill>
                  <a:srgbClr val="040404"/>
                </a:solidFill>
                <a:latin typeface="Lora"/>
              </a:rPr>
              <a:t>На современном этапе для белорусов в борьбе за сохранение собственной государственности в условиях глобального геополитического противостояния и внешнего давления укрепление отечественной политической системы приобрело судьбоносный характер. </a:t>
            </a:r>
          </a:p>
          <a:p>
            <a:pPr algn="ctr">
              <a:lnSpc>
                <a:spcPts val="3779"/>
              </a:lnSpc>
            </a:pPr>
            <a:r>
              <a:rPr lang="en-US" sz="2699" spc="107">
                <a:solidFill>
                  <a:srgbClr val="040404"/>
                </a:solidFill>
                <a:latin typeface="Lora"/>
              </a:rPr>
              <a:t>Поэтому </a:t>
            </a:r>
            <a:r>
              <a:rPr lang="en-US" sz="2699" spc="107">
                <a:solidFill>
                  <a:srgbClr val="040404"/>
                </a:solidFill>
                <a:latin typeface="Lora Bold"/>
              </a:rPr>
              <a:t>разработка и реализация важнейших направлений государственной политики проходит при участии широких слоев населения.</a:t>
            </a:r>
          </a:p>
          <a:p>
            <a:pPr algn="ctr">
              <a:lnSpc>
                <a:spcPts val="3779"/>
              </a:lnSpc>
            </a:pPr>
            <a:endParaRPr lang="en-US" sz="2699" spc="107">
              <a:solidFill>
                <a:srgbClr val="040404"/>
              </a:solidFill>
              <a:latin typeface="Lora Bold"/>
            </a:endParaRPr>
          </a:p>
        </p:txBody>
      </p:sp>
      <p:grpSp>
        <p:nvGrpSpPr>
          <p:cNvPr id="15" name="Group 15"/>
          <p:cNvGrpSpPr/>
          <p:nvPr/>
        </p:nvGrpSpPr>
        <p:grpSpPr>
          <a:xfrm>
            <a:off x="13663460" y="491641"/>
            <a:ext cx="3912124" cy="4001817"/>
            <a:chOff x="0" y="0"/>
            <a:chExt cx="5216166" cy="5335756"/>
          </a:xfrm>
        </p:grpSpPr>
        <p:sp>
          <p:nvSpPr>
            <p:cNvPr id="16" name="Freeform 16"/>
            <p:cNvSpPr/>
            <p:nvPr/>
          </p:nvSpPr>
          <p:spPr>
            <a:xfrm>
              <a:off x="498753" y="0"/>
              <a:ext cx="4717413" cy="4717413"/>
            </a:xfrm>
            <a:custGeom>
              <a:avLst/>
              <a:gdLst/>
              <a:ahLst/>
              <a:cxnLst/>
              <a:rect l="l" t="t" r="r" b="b"/>
              <a:pathLst>
                <a:path w="4717413" h="4717413">
                  <a:moveTo>
                    <a:pt x="0" y="0"/>
                  </a:moveTo>
                  <a:lnTo>
                    <a:pt x="4717413" y="0"/>
                  </a:lnTo>
                  <a:lnTo>
                    <a:pt x="4717413" y="4717413"/>
                  </a:lnTo>
                  <a:lnTo>
                    <a:pt x="0" y="47174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0" y="618343"/>
              <a:ext cx="4717413" cy="4717413"/>
            </a:xfrm>
            <a:custGeom>
              <a:avLst/>
              <a:gdLst/>
              <a:ahLst/>
              <a:cxnLst/>
              <a:rect l="l" t="t" r="r" b="b"/>
              <a:pathLst>
                <a:path w="4717413" h="4717413">
                  <a:moveTo>
                    <a:pt x="0" y="0"/>
                  </a:moveTo>
                  <a:lnTo>
                    <a:pt x="4717413" y="0"/>
                  </a:lnTo>
                  <a:lnTo>
                    <a:pt x="4717413" y="4717413"/>
                  </a:lnTo>
                  <a:lnTo>
                    <a:pt x="0" y="47174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8" name="Group 18"/>
            <p:cNvGrpSpPr>
              <a:grpSpLocks noChangeAspect="1"/>
            </p:cNvGrpSpPr>
            <p:nvPr/>
          </p:nvGrpSpPr>
          <p:grpSpPr>
            <a:xfrm>
              <a:off x="206876" y="296472"/>
              <a:ext cx="4739932" cy="4895402"/>
              <a:chOff x="0" y="0"/>
              <a:chExt cx="6350000" cy="6558280"/>
            </a:xfrm>
          </p:grpSpPr>
          <p:sp>
            <p:nvSpPr>
              <p:cNvPr id="19" name="Freeform 19"/>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8"/>
                <a:stretch>
                  <a:fillRect l="-27519" r="-27519"/>
                </a:stretch>
              </a:blipFill>
            </p:spPr>
          </p:sp>
          <p:sp>
            <p:nvSpPr>
              <p:cNvPr id="20" name="Freeform 20"/>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94B8AB"/>
              </a:solidFill>
            </p:spPr>
          </p:sp>
        </p:grpSp>
      </p:grpSp>
      <p:sp>
        <p:nvSpPr>
          <p:cNvPr id="21" name="TextBox 21"/>
          <p:cNvSpPr txBox="1"/>
          <p:nvPr/>
        </p:nvSpPr>
        <p:spPr>
          <a:xfrm>
            <a:off x="16155491" y="8527601"/>
            <a:ext cx="742736" cy="675006"/>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10</a:t>
            </a:r>
          </a:p>
        </p:txBody>
      </p:sp>
      <p:sp>
        <p:nvSpPr>
          <p:cNvPr id="22" name="TextBox 22"/>
          <p:cNvSpPr txBox="1"/>
          <p:nvPr/>
        </p:nvSpPr>
        <p:spPr>
          <a:xfrm>
            <a:off x="560853" y="6538071"/>
            <a:ext cx="15058669" cy="2360296"/>
          </a:xfrm>
          <a:prstGeom prst="rect">
            <a:avLst/>
          </a:prstGeom>
        </p:spPr>
        <p:txBody>
          <a:bodyPr lIns="0" tIns="0" rIns="0" bIns="0" rtlCol="0" anchor="t">
            <a:spAutoFit/>
          </a:bodyPr>
          <a:lstStyle/>
          <a:p>
            <a:pPr algn="ctr">
              <a:lnSpc>
                <a:spcPts val="3779"/>
              </a:lnSpc>
            </a:pPr>
            <a:r>
              <a:rPr lang="en-US" sz="2699" spc="107">
                <a:solidFill>
                  <a:srgbClr val="040404"/>
                </a:solidFill>
                <a:latin typeface="Lora"/>
              </a:rPr>
              <a:t>Шестое ВНС подвело итог масштабному общенациональному диалогу, в ходе которого на сотнях площадок обсуждались ключевые вопросы развития общества и государства.</a:t>
            </a:r>
          </a:p>
          <a:p>
            <a:pPr algn="ctr">
              <a:lnSpc>
                <a:spcPts val="3779"/>
              </a:lnSpc>
            </a:pPr>
            <a:r>
              <a:rPr lang="en-US" sz="2699" spc="107">
                <a:solidFill>
                  <a:srgbClr val="040404"/>
                </a:solidFill>
                <a:latin typeface="Lora Bold Italics"/>
              </a:rPr>
              <a:t>В организационный комитет ВНС поступило свыше 17 тыс. соответствующих предложений и рекомендаций.</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872654" y="1619633"/>
            <a:ext cx="1332444" cy="1332444"/>
          </a:xfrm>
          <a:custGeom>
            <a:avLst/>
            <a:gdLst/>
            <a:ahLst/>
            <a:cxnLst/>
            <a:rect l="l" t="t" r="r" b="b"/>
            <a:pathLst>
              <a:path w="1332444" h="1332444">
                <a:moveTo>
                  <a:pt x="0" y="0"/>
                </a:moveTo>
                <a:lnTo>
                  <a:pt x="1332444" y="0"/>
                </a:lnTo>
                <a:lnTo>
                  <a:pt x="1332444" y="1332444"/>
                </a:lnTo>
                <a:lnTo>
                  <a:pt x="0" y="1332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1328842" y="-2698508"/>
            <a:ext cx="4129182" cy="4129182"/>
          </a:xfrm>
          <a:custGeom>
            <a:avLst/>
            <a:gdLst/>
            <a:ahLst/>
            <a:cxnLst/>
            <a:rect l="l" t="t" r="r" b="b"/>
            <a:pathLst>
              <a:path w="4129182" h="4129182">
                <a:moveTo>
                  <a:pt x="0" y="0"/>
                </a:moveTo>
                <a:lnTo>
                  <a:pt x="4129181" y="0"/>
                </a:lnTo>
                <a:lnTo>
                  <a:pt x="4129181" y="4129182"/>
                </a:lnTo>
                <a:lnTo>
                  <a:pt x="0" y="41291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16608377" y="9036002"/>
            <a:ext cx="1037114" cy="1037114"/>
          </a:xfrm>
          <a:custGeom>
            <a:avLst/>
            <a:gdLst/>
            <a:ahLst/>
            <a:cxnLst/>
            <a:rect l="l" t="t" r="r" b="b"/>
            <a:pathLst>
              <a:path w="1037114" h="1037114">
                <a:moveTo>
                  <a:pt x="0" y="0"/>
                </a:moveTo>
                <a:lnTo>
                  <a:pt x="1037114" y="0"/>
                </a:lnTo>
                <a:lnTo>
                  <a:pt x="1037114" y="1037114"/>
                </a:lnTo>
                <a:lnTo>
                  <a:pt x="0" y="10371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2988502" y="957410"/>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700000">
            <a:off x="3407081" y="318197"/>
            <a:ext cx="805238" cy="805238"/>
          </a:xfrm>
          <a:custGeom>
            <a:avLst/>
            <a:gdLst/>
            <a:ahLst/>
            <a:cxnLst/>
            <a:rect l="l" t="t" r="r" b="b"/>
            <a:pathLst>
              <a:path w="805238" h="805238">
                <a:moveTo>
                  <a:pt x="0" y="0"/>
                </a:moveTo>
                <a:lnTo>
                  <a:pt x="805238" y="0"/>
                </a:lnTo>
                <a:lnTo>
                  <a:pt x="805238" y="805238"/>
                </a:lnTo>
                <a:lnTo>
                  <a:pt x="0" y="8052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7859375" y="-267806"/>
            <a:ext cx="593949" cy="10899628"/>
            <a:chOff x="0" y="0"/>
            <a:chExt cx="156431" cy="2870684"/>
          </a:xfrm>
        </p:grpSpPr>
        <p:sp>
          <p:nvSpPr>
            <p:cNvPr id="8" name="Freeform 8"/>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9" name="TextBox 9"/>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10" name="Group 10"/>
          <p:cNvGrpSpPr/>
          <p:nvPr/>
        </p:nvGrpSpPr>
        <p:grpSpPr>
          <a:xfrm>
            <a:off x="451441" y="1479730"/>
            <a:ext cx="568616" cy="56861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13" name="TextBox 13"/>
          <p:cNvSpPr txBox="1"/>
          <p:nvPr/>
        </p:nvSpPr>
        <p:spPr>
          <a:xfrm>
            <a:off x="4459892" y="514985"/>
            <a:ext cx="12295674" cy="513715"/>
          </a:xfrm>
          <a:prstGeom prst="rect">
            <a:avLst/>
          </a:prstGeom>
        </p:spPr>
        <p:txBody>
          <a:bodyPr lIns="0" tIns="0" rIns="0" bIns="0" rtlCol="0" anchor="t">
            <a:spAutoFit/>
          </a:bodyPr>
          <a:lstStyle/>
          <a:p>
            <a:pPr>
              <a:lnSpc>
                <a:spcPts val="4069"/>
              </a:lnSpc>
            </a:pPr>
            <a:r>
              <a:rPr lang="en-US" sz="3699">
                <a:solidFill>
                  <a:srgbClr val="040404"/>
                </a:solidFill>
                <a:latin typeface="Lora Bold"/>
              </a:rPr>
              <a:t> Все решения шестого ВНС претворяются в жизнь:</a:t>
            </a:r>
          </a:p>
        </p:txBody>
      </p:sp>
      <p:sp>
        <p:nvSpPr>
          <p:cNvPr id="14" name="TextBox 14"/>
          <p:cNvSpPr txBox="1"/>
          <p:nvPr/>
        </p:nvSpPr>
        <p:spPr>
          <a:xfrm>
            <a:off x="16755566" y="9183793"/>
            <a:ext cx="742736" cy="675006"/>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11</a:t>
            </a:r>
          </a:p>
        </p:txBody>
      </p:sp>
      <p:grpSp>
        <p:nvGrpSpPr>
          <p:cNvPr id="15" name="Group 15"/>
          <p:cNvGrpSpPr/>
          <p:nvPr/>
        </p:nvGrpSpPr>
        <p:grpSpPr>
          <a:xfrm>
            <a:off x="1028700" y="1764038"/>
            <a:ext cx="8262361" cy="4005533"/>
            <a:chOff x="0" y="0"/>
            <a:chExt cx="11016481" cy="5340711"/>
          </a:xfrm>
        </p:grpSpPr>
        <p:grpSp>
          <p:nvGrpSpPr>
            <p:cNvPr id="16" name="Group 16"/>
            <p:cNvGrpSpPr/>
            <p:nvPr/>
          </p:nvGrpSpPr>
          <p:grpSpPr>
            <a:xfrm>
              <a:off x="0" y="0"/>
              <a:ext cx="11016481" cy="5340711"/>
              <a:chOff x="0" y="0"/>
              <a:chExt cx="2176095" cy="1054955"/>
            </a:xfrm>
          </p:grpSpPr>
          <p:sp>
            <p:nvSpPr>
              <p:cNvPr id="17" name="Freeform 17"/>
              <p:cNvSpPr/>
              <p:nvPr/>
            </p:nvSpPr>
            <p:spPr>
              <a:xfrm>
                <a:off x="0" y="0"/>
                <a:ext cx="2176095" cy="1054955"/>
              </a:xfrm>
              <a:custGeom>
                <a:avLst/>
                <a:gdLst/>
                <a:ahLst/>
                <a:cxnLst/>
                <a:rect l="l" t="t" r="r" b="b"/>
                <a:pathLst>
                  <a:path w="2176095" h="1054955">
                    <a:moveTo>
                      <a:pt x="28110" y="0"/>
                    </a:moveTo>
                    <a:lnTo>
                      <a:pt x="2147985" y="0"/>
                    </a:lnTo>
                    <a:cubicBezTo>
                      <a:pt x="2155440" y="0"/>
                      <a:pt x="2162590" y="2962"/>
                      <a:pt x="2167862" y="8233"/>
                    </a:cubicBezTo>
                    <a:cubicBezTo>
                      <a:pt x="2173133" y="13505"/>
                      <a:pt x="2176095" y="20655"/>
                      <a:pt x="2176095" y="28110"/>
                    </a:cubicBezTo>
                    <a:lnTo>
                      <a:pt x="2176095" y="1026845"/>
                    </a:lnTo>
                    <a:cubicBezTo>
                      <a:pt x="2176095" y="1034300"/>
                      <a:pt x="2173133" y="1041450"/>
                      <a:pt x="2167862" y="1046722"/>
                    </a:cubicBezTo>
                    <a:cubicBezTo>
                      <a:pt x="2162590" y="1051994"/>
                      <a:pt x="2155440" y="1054955"/>
                      <a:pt x="2147985" y="1054955"/>
                    </a:cubicBezTo>
                    <a:lnTo>
                      <a:pt x="28110" y="1054955"/>
                    </a:lnTo>
                    <a:cubicBezTo>
                      <a:pt x="12585" y="1054955"/>
                      <a:pt x="0" y="1042370"/>
                      <a:pt x="0" y="1026845"/>
                    </a:cubicBezTo>
                    <a:lnTo>
                      <a:pt x="0" y="28110"/>
                    </a:lnTo>
                    <a:cubicBezTo>
                      <a:pt x="0" y="20655"/>
                      <a:pt x="2962" y="13505"/>
                      <a:pt x="8233" y="8233"/>
                    </a:cubicBezTo>
                    <a:cubicBezTo>
                      <a:pt x="13505" y="2962"/>
                      <a:pt x="20655" y="0"/>
                      <a:pt x="28110" y="0"/>
                    </a:cubicBezTo>
                    <a:close/>
                  </a:path>
                </a:pathLst>
              </a:custGeom>
              <a:solidFill>
                <a:srgbClr val="4F826F"/>
              </a:solidFill>
            </p:spPr>
          </p:sp>
          <p:sp>
            <p:nvSpPr>
              <p:cNvPr id="18" name="TextBox 18"/>
              <p:cNvSpPr txBox="1"/>
              <p:nvPr/>
            </p:nvSpPr>
            <p:spPr>
              <a:xfrm>
                <a:off x="0" y="-47625"/>
                <a:ext cx="2176095" cy="1102580"/>
              </a:xfrm>
              <a:prstGeom prst="rect">
                <a:avLst/>
              </a:prstGeom>
            </p:spPr>
            <p:txBody>
              <a:bodyPr lIns="50800" tIns="50800" rIns="50800" bIns="50800" rtlCol="0" anchor="ctr"/>
              <a:lstStyle/>
              <a:p>
                <a:pPr algn="ctr">
                  <a:lnSpc>
                    <a:spcPts val="3336"/>
                  </a:lnSpc>
                </a:pPr>
                <a:endParaRPr/>
              </a:p>
            </p:txBody>
          </p:sp>
        </p:grpSp>
        <p:sp>
          <p:nvSpPr>
            <p:cNvPr id="19" name="TextBox 19"/>
            <p:cNvSpPr txBox="1"/>
            <p:nvPr/>
          </p:nvSpPr>
          <p:spPr>
            <a:xfrm>
              <a:off x="182893" y="199571"/>
              <a:ext cx="10833588" cy="4836795"/>
            </a:xfrm>
            <a:prstGeom prst="rect">
              <a:avLst/>
            </a:prstGeom>
          </p:spPr>
          <p:txBody>
            <a:bodyPr lIns="0" tIns="0" rIns="0" bIns="0" rtlCol="0" anchor="t">
              <a:spAutoFit/>
            </a:bodyPr>
            <a:lstStyle/>
            <a:p>
              <a:pPr>
                <a:lnSpc>
                  <a:spcPts val="3240"/>
                </a:lnSpc>
              </a:pPr>
              <a:r>
                <a:rPr lang="en-US" sz="1800" spc="72">
                  <a:solidFill>
                    <a:srgbClr val="F2F2F0"/>
                  </a:solidFill>
                  <a:latin typeface="Lora Bold"/>
                </a:rPr>
                <a:t>в соответствии с принятыми на республиканском референдуме </a:t>
              </a:r>
            </a:p>
            <a:p>
              <a:pPr>
                <a:lnSpc>
                  <a:spcPts val="3240"/>
                </a:lnSpc>
              </a:pPr>
              <a:r>
                <a:rPr lang="en-US" sz="1800" spc="72">
                  <a:solidFill>
                    <a:srgbClr val="F2F2F0"/>
                  </a:solidFill>
                  <a:latin typeface="Lora Bold"/>
                </a:rPr>
                <a:t> 27 февраля 2022 г. изменениями и дополнениями в Основной Закон Республики Беларусь закреплен конституционный статус Всебелорусского народного собрания как «высшего представительного органа народовластия, определяющего стратегические направления развития общества и государства, обеспечивающего незыблемость конституционного строя, преемственность поколений и гражданское согласие» (статья 89¹); </a:t>
              </a:r>
            </a:p>
          </p:txBody>
        </p:sp>
      </p:grpSp>
      <p:grpSp>
        <p:nvGrpSpPr>
          <p:cNvPr id="20" name="Group 20"/>
          <p:cNvGrpSpPr/>
          <p:nvPr/>
        </p:nvGrpSpPr>
        <p:grpSpPr>
          <a:xfrm>
            <a:off x="9536056" y="1764038"/>
            <a:ext cx="8262361" cy="4005533"/>
            <a:chOff x="0" y="0"/>
            <a:chExt cx="2348058" cy="1138322"/>
          </a:xfrm>
        </p:grpSpPr>
        <p:sp>
          <p:nvSpPr>
            <p:cNvPr id="21" name="Freeform 21"/>
            <p:cNvSpPr/>
            <p:nvPr/>
          </p:nvSpPr>
          <p:spPr>
            <a:xfrm>
              <a:off x="0" y="0"/>
              <a:ext cx="2348058" cy="1138322"/>
            </a:xfrm>
            <a:custGeom>
              <a:avLst/>
              <a:gdLst/>
              <a:ahLst/>
              <a:cxnLst/>
              <a:rect l="l" t="t" r="r" b="b"/>
              <a:pathLst>
                <a:path w="2348058" h="1138322">
                  <a:moveTo>
                    <a:pt x="28110" y="0"/>
                  </a:moveTo>
                  <a:lnTo>
                    <a:pt x="2319948" y="0"/>
                  </a:lnTo>
                  <a:cubicBezTo>
                    <a:pt x="2327403" y="0"/>
                    <a:pt x="2334553" y="2962"/>
                    <a:pt x="2339825" y="8233"/>
                  </a:cubicBezTo>
                  <a:cubicBezTo>
                    <a:pt x="2345097" y="13505"/>
                    <a:pt x="2348058" y="20655"/>
                    <a:pt x="2348058" y="28110"/>
                  </a:cubicBezTo>
                  <a:lnTo>
                    <a:pt x="2348058" y="1110212"/>
                  </a:lnTo>
                  <a:cubicBezTo>
                    <a:pt x="2348058" y="1125737"/>
                    <a:pt x="2335473" y="1138322"/>
                    <a:pt x="2319948" y="1138322"/>
                  </a:cubicBezTo>
                  <a:lnTo>
                    <a:pt x="28110" y="1138322"/>
                  </a:lnTo>
                  <a:cubicBezTo>
                    <a:pt x="20655" y="1138322"/>
                    <a:pt x="13505" y="1135360"/>
                    <a:pt x="8233" y="1130089"/>
                  </a:cubicBezTo>
                  <a:cubicBezTo>
                    <a:pt x="2962" y="1124817"/>
                    <a:pt x="0" y="1117667"/>
                    <a:pt x="0" y="1110212"/>
                  </a:cubicBezTo>
                  <a:lnTo>
                    <a:pt x="0" y="28110"/>
                  </a:lnTo>
                  <a:cubicBezTo>
                    <a:pt x="0" y="20655"/>
                    <a:pt x="2962" y="13505"/>
                    <a:pt x="8233" y="8233"/>
                  </a:cubicBezTo>
                  <a:cubicBezTo>
                    <a:pt x="13505" y="2962"/>
                    <a:pt x="20655" y="0"/>
                    <a:pt x="28110" y="0"/>
                  </a:cubicBezTo>
                  <a:close/>
                </a:path>
              </a:pathLst>
            </a:custGeom>
            <a:solidFill>
              <a:srgbClr val="4F826F"/>
            </a:solidFill>
          </p:spPr>
        </p:sp>
        <p:sp>
          <p:nvSpPr>
            <p:cNvPr id="22" name="TextBox 22"/>
            <p:cNvSpPr txBox="1"/>
            <p:nvPr/>
          </p:nvSpPr>
          <p:spPr>
            <a:xfrm>
              <a:off x="0" y="-47625"/>
              <a:ext cx="2348058" cy="1185947"/>
            </a:xfrm>
            <a:prstGeom prst="rect">
              <a:avLst/>
            </a:prstGeom>
          </p:spPr>
          <p:txBody>
            <a:bodyPr lIns="47080" tIns="47080" rIns="47080" bIns="47080" rtlCol="0" anchor="ctr"/>
            <a:lstStyle/>
            <a:p>
              <a:pPr algn="ctr">
                <a:lnSpc>
                  <a:spcPts val="3336"/>
                </a:lnSpc>
              </a:pPr>
              <a:endParaRPr/>
            </a:p>
          </p:txBody>
        </p:sp>
      </p:grpSp>
      <p:sp>
        <p:nvSpPr>
          <p:cNvPr id="23" name="TextBox 23"/>
          <p:cNvSpPr txBox="1"/>
          <p:nvPr/>
        </p:nvSpPr>
        <p:spPr>
          <a:xfrm>
            <a:off x="9722328" y="1943570"/>
            <a:ext cx="7889816" cy="3244215"/>
          </a:xfrm>
          <a:prstGeom prst="rect">
            <a:avLst/>
          </a:prstGeom>
        </p:spPr>
        <p:txBody>
          <a:bodyPr lIns="0" tIns="0" rIns="0" bIns="0" rtlCol="0" anchor="t">
            <a:spAutoFit/>
          </a:bodyPr>
          <a:lstStyle/>
          <a:p>
            <a:pPr>
              <a:lnSpc>
                <a:spcPts val="3240"/>
              </a:lnSpc>
            </a:pPr>
            <a:r>
              <a:rPr lang="en-US" sz="1800" spc="72">
                <a:solidFill>
                  <a:srgbClr val="F2F2F0"/>
                </a:solidFill>
                <a:latin typeface="Lora Bold"/>
              </a:rPr>
              <a:t> успешно реализуется одобренная шестым Всебелорусским народным собранием и утвержденная Указом Главы государства А.Г.Лукашенко от 29 июля 2021 г. № 292 Программа социально-экономического развития Республики Беларусь на 2021–2025 годы. Основой Программы являются определенные шестым ВНС приоритеты развития Беларуси: счастливая семья, сильные регионы, интеллектуальная страна и государство-партнер; </a:t>
            </a:r>
          </a:p>
        </p:txBody>
      </p:sp>
      <p:grpSp>
        <p:nvGrpSpPr>
          <p:cNvPr id="24" name="Group 24"/>
          <p:cNvGrpSpPr/>
          <p:nvPr/>
        </p:nvGrpSpPr>
        <p:grpSpPr>
          <a:xfrm>
            <a:off x="4459892" y="5966595"/>
            <a:ext cx="9868219" cy="1800040"/>
            <a:chOff x="0" y="0"/>
            <a:chExt cx="2599037" cy="474085"/>
          </a:xfrm>
        </p:grpSpPr>
        <p:sp>
          <p:nvSpPr>
            <p:cNvPr id="25" name="Freeform 25"/>
            <p:cNvSpPr/>
            <p:nvPr/>
          </p:nvSpPr>
          <p:spPr>
            <a:xfrm>
              <a:off x="0" y="0"/>
              <a:ext cx="2599037" cy="474085"/>
            </a:xfrm>
            <a:custGeom>
              <a:avLst/>
              <a:gdLst/>
              <a:ahLst/>
              <a:cxnLst/>
              <a:rect l="l" t="t" r="r" b="b"/>
              <a:pathLst>
                <a:path w="2599037" h="474085">
                  <a:moveTo>
                    <a:pt x="23536" y="0"/>
                  </a:moveTo>
                  <a:lnTo>
                    <a:pt x="2575501" y="0"/>
                  </a:lnTo>
                  <a:cubicBezTo>
                    <a:pt x="2581743" y="0"/>
                    <a:pt x="2587730" y="2480"/>
                    <a:pt x="2592144" y="6894"/>
                  </a:cubicBezTo>
                  <a:cubicBezTo>
                    <a:pt x="2596557" y="11307"/>
                    <a:pt x="2599037" y="17294"/>
                    <a:pt x="2599037" y="23536"/>
                  </a:cubicBezTo>
                  <a:lnTo>
                    <a:pt x="2599037" y="450549"/>
                  </a:lnTo>
                  <a:cubicBezTo>
                    <a:pt x="2599037" y="463547"/>
                    <a:pt x="2588500" y="474085"/>
                    <a:pt x="2575501" y="474085"/>
                  </a:cubicBezTo>
                  <a:lnTo>
                    <a:pt x="23536" y="474085"/>
                  </a:lnTo>
                  <a:cubicBezTo>
                    <a:pt x="17294" y="474085"/>
                    <a:pt x="11307" y="471605"/>
                    <a:pt x="6894" y="467191"/>
                  </a:cubicBezTo>
                  <a:cubicBezTo>
                    <a:pt x="2480" y="462777"/>
                    <a:pt x="0" y="456791"/>
                    <a:pt x="0" y="450549"/>
                  </a:cubicBezTo>
                  <a:lnTo>
                    <a:pt x="0" y="23536"/>
                  </a:lnTo>
                  <a:cubicBezTo>
                    <a:pt x="0" y="10537"/>
                    <a:pt x="10537" y="0"/>
                    <a:pt x="23536" y="0"/>
                  </a:cubicBezTo>
                  <a:close/>
                </a:path>
              </a:pathLst>
            </a:custGeom>
            <a:solidFill>
              <a:srgbClr val="4F826F"/>
            </a:solidFill>
          </p:spPr>
        </p:sp>
        <p:sp>
          <p:nvSpPr>
            <p:cNvPr id="26" name="TextBox 26"/>
            <p:cNvSpPr txBox="1"/>
            <p:nvPr/>
          </p:nvSpPr>
          <p:spPr>
            <a:xfrm>
              <a:off x="0" y="-47625"/>
              <a:ext cx="2599037" cy="521710"/>
            </a:xfrm>
            <a:prstGeom prst="rect">
              <a:avLst/>
            </a:prstGeom>
          </p:spPr>
          <p:txBody>
            <a:bodyPr lIns="50800" tIns="50800" rIns="50800" bIns="50800" rtlCol="0" anchor="ctr"/>
            <a:lstStyle/>
            <a:p>
              <a:pPr algn="ctr">
                <a:lnSpc>
                  <a:spcPts val="3336"/>
                </a:lnSpc>
              </a:pPr>
              <a:endParaRPr/>
            </a:p>
          </p:txBody>
        </p:sp>
      </p:grpSp>
      <p:sp>
        <p:nvSpPr>
          <p:cNvPr id="27" name="TextBox 27"/>
          <p:cNvSpPr txBox="1"/>
          <p:nvPr/>
        </p:nvSpPr>
        <p:spPr>
          <a:xfrm>
            <a:off x="4676319" y="6011205"/>
            <a:ext cx="9435365" cy="1606045"/>
          </a:xfrm>
          <a:prstGeom prst="rect">
            <a:avLst/>
          </a:prstGeom>
        </p:spPr>
        <p:txBody>
          <a:bodyPr lIns="0" tIns="0" rIns="0" bIns="0" rtlCol="0" anchor="t">
            <a:spAutoFit/>
          </a:bodyPr>
          <a:lstStyle/>
          <a:p>
            <a:pPr algn="ctr">
              <a:lnSpc>
                <a:spcPts val="3236"/>
              </a:lnSpc>
            </a:pPr>
            <a:r>
              <a:rPr lang="en-US" sz="1798" spc="71">
                <a:solidFill>
                  <a:srgbClr val="F2F2F0"/>
                </a:solidFill>
                <a:latin typeface="Lora Bold"/>
              </a:rPr>
              <a:t>реализуется широкий спектр мероприятий, предусмотренных Программой патриотического воспитания населения Республики Беларусь на 2022–2025 годы, утвержденной постановлением Совета Министров Республики Беларусь от 29 декабря 2021 г. № 773.</a:t>
            </a:r>
          </a:p>
        </p:txBody>
      </p:sp>
      <p:sp>
        <p:nvSpPr>
          <p:cNvPr id="28" name="TextBox 28"/>
          <p:cNvSpPr txBox="1"/>
          <p:nvPr/>
        </p:nvSpPr>
        <p:spPr>
          <a:xfrm>
            <a:off x="826007" y="8386720"/>
            <a:ext cx="15664569" cy="976630"/>
          </a:xfrm>
          <a:prstGeom prst="rect">
            <a:avLst/>
          </a:prstGeom>
        </p:spPr>
        <p:txBody>
          <a:bodyPr lIns="0" tIns="0" rIns="0" bIns="0" rtlCol="0" anchor="t">
            <a:spAutoFit/>
          </a:bodyPr>
          <a:lstStyle/>
          <a:p>
            <a:pPr algn="ctr">
              <a:lnSpc>
                <a:spcPts val="3920"/>
              </a:lnSpc>
            </a:pPr>
            <a:r>
              <a:rPr lang="en-US" sz="2800">
                <a:solidFill>
                  <a:srgbClr val="000000"/>
                </a:solidFill>
                <a:latin typeface="Lora Bold"/>
              </a:rPr>
              <a:t> Эти и многие другие примеры – доказательства совершенствования в Беларуси уникальной модели народного самоуправления.</a:t>
            </a: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872654" y="1619633"/>
            <a:ext cx="1332444" cy="1332444"/>
          </a:xfrm>
          <a:custGeom>
            <a:avLst/>
            <a:gdLst/>
            <a:ahLst/>
            <a:cxnLst/>
            <a:rect l="l" t="t" r="r" b="b"/>
            <a:pathLst>
              <a:path w="1332444" h="1332444">
                <a:moveTo>
                  <a:pt x="0" y="0"/>
                </a:moveTo>
                <a:lnTo>
                  <a:pt x="1332444" y="0"/>
                </a:lnTo>
                <a:lnTo>
                  <a:pt x="1332444" y="1332444"/>
                </a:lnTo>
                <a:lnTo>
                  <a:pt x="0" y="1332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1328842" y="-2698508"/>
            <a:ext cx="4129182" cy="4129182"/>
          </a:xfrm>
          <a:custGeom>
            <a:avLst/>
            <a:gdLst/>
            <a:ahLst/>
            <a:cxnLst/>
            <a:rect l="l" t="t" r="r" b="b"/>
            <a:pathLst>
              <a:path w="4129182" h="4129182">
                <a:moveTo>
                  <a:pt x="0" y="0"/>
                </a:moveTo>
                <a:lnTo>
                  <a:pt x="4129181" y="0"/>
                </a:lnTo>
                <a:lnTo>
                  <a:pt x="4129181" y="4129182"/>
                </a:lnTo>
                <a:lnTo>
                  <a:pt x="0" y="41291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16608377" y="9036002"/>
            <a:ext cx="1037114" cy="1037114"/>
          </a:xfrm>
          <a:custGeom>
            <a:avLst/>
            <a:gdLst/>
            <a:ahLst/>
            <a:cxnLst/>
            <a:rect l="l" t="t" r="r" b="b"/>
            <a:pathLst>
              <a:path w="1037114" h="1037114">
                <a:moveTo>
                  <a:pt x="0" y="0"/>
                </a:moveTo>
                <a:lnTo>
                  <a:pt x="1037114" y="0"/>
                </a:lnTo>
                <a:lnTo>
                  <a:pt x="1037114" y="1037114"/>
                </a:lnTo>
                <a:lnTo>
                  <a:pt x="0" y="10371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700000">
            <a:off x="3407081" y="318197"/>
            <a:ext cx="805238" cy="805238"/>
          </a:xfrm>
          <a:custGeom>
            <a:avLst/>
            <a:gdLst/>
            <a:ahLst/>
            <a:cxnLst/>
            <a:rect l="l" t="t" r="r" b="b"/>
            <a:pathLst>
              <a:path w="805238" h="805238">
                <a:moveTo>
                  <a:pt x="0" y="0"/>
                </a:moveTo>
                <a:lnTo>
                  <a:pt x="805238" y="0"/>
                </a:lnTo>
                <a:lnTo>
                  <a:pt x="805238" y="805238"/>
                </a:lnTo>
                <a:lnTo>
                  <a:pt x="0" y="8052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6"/>
          <p:cNvGrpSpPr/>
          <p:nvPr/>
        </p:nvGrpSpPr>
        <p:grpSpPr>
          <a:xfrm>
            <a:off x="17859375" y="-267806"/>
            <a:ext cx="593949" cy="10899628"/>
            <a:chOff x="0" y="0"/>
            <a:chExt cx="156431" cy="2870684"/>
          </a:xfrm>
        </p:grpSpPr>
        <p:sp>
          <p:nvSpPr>
            <p:cNvPr id="7" name="Freeform 7"/>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8" name="TextBox 8"/>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9" name="Group 9"/>
          <p:cNvGrpSpPr/>
          <p:nvPr/>
        </p:nvGrpSpPr>
        <p:grpSpPr>
          <a:xfrm>
            <a:off x="451441" y="1479730"/>
            <a:ext cx="568616" cy="56861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12" name="TextBox 12"/>
          <p:cNvSpPr txBox="1"/>
          <p:nvPr/>
        </p:nvSpPr>
        <p:spPr>
          <a:xfrm>
            <a:off x="3430476" y="461825"/>
            <a:ext cx="13696458" cy="1542415"/>
          </a:xfrm>
          <a:prstGeom prst="rect">
            <a:avLst/>
          </a:prstGeom>
        </p:spPr>
        <p:txBody>
          <a:bodyPr lIns="0" tIns="0" rIns="0" bIns="0" rtlCol="0" anchor="t">
            <a:spAutoFit/>
          </a:bodyPr>
          <a:lstStyle/>
          <a:p>
            <a:pPr algn="ctr">
              <a:lnSpc>
                <a:spcPts val="4069"/>
              </a:lnSpc>
            </a:pPr>
            <a:r>
              <a:rPr lang="en-US" sz="3699">
                <a:solidFill>
                  <a:srgbClr val="040404"/>
                </a:solidFill>
                <a:latin typeface="Lora Bold"/>
              </a:rPr>
              <a:t> По итогам 2023 года ВВП вырос на 3,9% по сравнению с 2022 годом. </a:t>
            </a:r>
          </a:p>
          <a:p>
            <a:pPr algn="ctr">
              <a:lnSpc>
                <a:spcPts val="4069"/>
              </a:lnSpc>
            </a:pPr>
            <a:endParaRPr lang="en-US" sz="3699">
              <a:solidFill>
                <a:srgbClr val="040404"/>
              </a:solidFill>
              <a:latin typeface="Lora Bold"/>
            </a:endParaRPr>
          </a:p>
        </p:txBody>
      </p:sp>
      <p:sp>
        <p:nvSpPr>
          <p:cNvPr id="13" name="TextBox 13"/>
          <p:cNvSpPr txBox="1"/>
          <p:nvPr/>
        </p:nvSpPr>
        <p:spPr>
          <a:xfrm>
            <a:off x="16755566" y="9183793"/>
            <a:ext cx="742736" cy="675006"/>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12</a:t>
            </a:r>
          </a:p>
        </p:txBody>
      </p:sp>
      <p:sp>
        <p:nvSpPr>
          <p:cNvPr id="14" name="TextBox 14"/>
          <p:cNvSpPr txBox="1"/>
          <p:nvPr/>
        </p:nvSpPr>
        <p:spPr>
          <a:xfrm>
            <a:off x="4147441" y="1915821"/>
            <a:ext cx="10300241" cy="303148"/>
          </a:xfrm>
          <a:prstGeom prst="rect">
            <a:avLst/>
          </a:prstGeom>
        </p:spPr>
        <p:txBody>
          <a:bodyPr lIns="0" tIns="0" rIns="0" bIns="0" rtlCol="0" anchor="t">
            <a:spAutoFit/>
          </a:bodyPr>
          <a:lstStyle/>
          <a:p>
            <a:pPr>
              <a:lnSpc>
                <a:spcPts val="2322"/>
              </a:lnSpc>
            </a:pPr>
            <a:r>
              <a:rPr lang="en-US" sz="2299">
                <a:solidFill>
                  <a:srgbClr val="040404"/>
                </a:solidFill>
                <a:latin typeface="Lora"/>
              </a:rPr>
              <a:t>Денежные доходы населения в реальном выражении выросли на </a:t>
            </a:r>
            <a:r>
              <a:rPr lang="en-US" sz="2299">
                <a:solidFill>
                  <a:srgbClr val="040404"/>
                </a:solidFill>
                <a:latin typeface="Lora Bold"/>
              </a:rPr>
              <a:t>6,3%</a:t>
            </a:r>
            <a:r>
              <a:rPr lang="en-US" sz="2299">
                <a:solidFill>
                  <a:srgbClr val="040404"/>
                </a:solidFill>
                <a:latin typeface="Lora"/>
              </a:rPr>
              <a:t>.</a:t>
            </a:r>
          </a:p>
        </p:txBody>
      </p:sp>
      <p:sp>
        <p:nvSpPr>
          <p:cNvPr id="15" name="TextBox 15"/>
          <p:cNvSpPr txBox="1"/>
          <p:nvPr/>
        </p:nvSpPr>
        <p:spPr>
          <a:xfrm>
            <a:off x="4147441" y="2666886"/>
            <a:ext cx="10756618" cy="874648"/>
          </a:xfrm>
          <a:prstGeom prst="rect">
            <a:avLst/>
          </a:prstGeom>
        </p:spPr>
        <p:txBody>
          <a:bodyPr lIns="0" tIns="0" rIns="0" bIns="0" rtlCol="0" anchor="t">
            <a:spAutoFit/>
          </a:bodyPr>
          <a:lstStyle/>
          <a:p>
            <a:pPr>
              <a:lnSpc>
                <a:spcPts val="2322"/>
              </a:lnSpc>
            </a:pPr>
            <a:r>
              <a:rPr lang="en-US" sz="2299">
                <a:solidFill>
                  <a:srgbClr val="040404"/>
                </a:solidFill>
                <a:latin typeface="Lora"/>
              </a:rPr>
              <a:t>Уровень безработицы среди населения в трудоспособном возрасте составил </a:t>
            </a:r>
            <a:r>
              <a:rPr lang="en-US" sz="2299">
                <a:solidFill>
                  <a:srgbClr val="040404"/>
                </a:solidFill>
                <a:latin typeface="Lora Bold"/>
              </a:rPr>
              <a:t>3,5%</a:t>
            </a:r>
            <a:r>
              <a:rPr lang="en-US" sz="2299">
                <a:solidFill>
                  <a:srgbClr val="040404"/>
                </a:solidFill>
                <a:latin typeface="Lora"/>
              </a:rPr>
              <a:t> (в 2022 году – </a:t>
            </a:r>
            <a:r>
              <a:rPr lang="en-US" sz="2299">
                <a:solidFill>
                  <a:srgbClr val="040404"/>
                </a:solidFill>
                <a:latin typeface="Lora Bold"/>
              </a:rPr>
              <a:t>3,6%</a:t>
            </a:r>
            <a:r>
              <a:rPr lang="en-US" sz="2299">
                <a:solidFill>
                  <a:srgbClr val="040404"/>
                </a:solidFill>
                <a:latin typeface="Lora"/>
              </a:rPr>
              <a:t>) (при целевом ориентире – не более </a:t>
            </a:r>
            <a:r>
              <a:rPr lang="en-US" sz="2299">
                <a:solidFill>
                  <a:srgbClr val="040404"/>
                </a:solidFill>
                <a:latin typeface="Lora Bold"/>
              </a:rPr>
              <a:t>4,2%</a:t>
            </a:r>
            <a:r>
              <a:rPr lang="en-US" sz="2299">
                <a:solidFill>
                  <a:srgbClr val="040404"/>
                </a:solidFill>
                <a:latin typeface="Lora"/>
              </a:rPr>
              <a:t> к концу 2025 года). </a:t>
            </a:r>
          </a:p>
        </p:txBody>
      </p:sp>
      <p:sp>
        <p:nvSpPr>
          <p:cNvPr id="16" name="TextBox 16"/>
          <p:cNvSpPr txBox="1"/>
          <p:nvPr/>
        </p:nvSpPr>
        <p:spPr>
          <a:xfrm>
            <a:off x="4147441" y="3865384"/>
            <a:ext cx="10756618" cy="874648"/>
          </a:xfrm>
          <a:prstGeom prst="rect">
            <a:avLst/>
          </a:prstGeom>
        </p:spPr>
        <p:txBody>
          <a:bodyPr lIns="0" tIns="0" rIns="0" bIns="0" rtlCol="0" anchor="t">
            <a:spAutoFit/>
          </a:bodyPr>
          <a:lstStyle/>
          <a:p>
            <a:pPr>
              <a:lnSpc>
                <a:spcPts val="2322"/>
              </a:lnSpc>
            </a:pPr>
            <a:r>
              <a:rPr lang="en-US" sz="2299">
                <a:solidFill>
                  <a:srgbClr val="040404"/>
                </a:solidFill>
                <a:latin typeface="Lora"/>
              </a:rPr>
              <a:t>Потребительские цены выросли на </a:t>
            </a:r>
            <a:r>
              <a:rPr lang="en-US" sz="2299">
                <a:solidFill>
                  <a:srgbClr val="040404"/>
                </a:solidFill>
                <a:latin typeface="Lora Bold"/>
              </a:rPr>
              <a:t>5,8%</a:t>
            </a:r>
            <a:r>
              <a:rPr lang="en-US" sz="2299">
                <a:solidFill>
                  <a:srgbClr val="040404"/>
                </a:solidFill>
                <a:latin typeface="Lora"/>
              </a:rPr>
              <a:t> (при прогнозе </a:t>
            </a:r>
            <a:r>
              <a:rPr lang="en-US" sz="2299">
                <a:solidFill>
                  <a:srgbClr val="040404"/>
                </a:solidFill>
                <a:latin typeface="Lora Bold"/>
              </a:rPr>
              <a:t>7–8%</a:t>
            </a:r>
            <a:r>
              <a:rPr lang="en-US" sz="2299">
                <a:solidFill>
                  <a:srgbClr val="040404"/>
                </a:solidFill>
                <a:latin typeface="Lora"/>
              </a:rPr>
              <a:t>). Это один из самых низких показателей среди стран – участниц ЕАЭС.</a:t>
            </a:r>
          </a:p>
          <a:p>
            <a:pPr>
              <a:lnSpc>
                <a:spcPts val="2322"/>
              </a:lnSpc>
            </a:pPr>
            <a:endParaRPr lang="en-US" sz="2299">
              <a:solidFill>
                <a:srgbClr val="040404"/>
              </a:solidFill>
              <a:latin typeface="Lora"/>
            </a:endParaRPr>
          </a:p>
        </p:txBody>
      </p:sp>
      <p:sp>
        <p:nvSpPr>
          <p:cNvPr id="17" name="TextBox 17"/>
          <p:cNvSpPr txBox="1"/>
          <p:nvPr/>
        </p:nvSpPr>
        <p:spPr>
          <a:xfrm>
            <a:off x="4147441" y="5063883"/>
            <a:ext cx="10756618" cy="588898"/>
          </a:xfrm>
          <a:prstGeom prst="rect">
            <a:avLst/>
          </a:prstGeom>
        </p:spPr>
        <p:txBody>
          <a:bodyPr lIns="0" tIns="0" rIns="0" bIns="0" rtlCol="0" anchor="t">
            <a:spAutoFit/>
          </a:bodyPr>
          <a:lstStyle/>
          <a:p>
            <a:pPr>
              <a:lnSpc>
                <a:spcPts val="2322"/>
              </a:lnSpc>
            </a:pPr>
            <a:r>
              <a:rPr lang="en-US" sz="2299">
                <a:solidFill>
                  <a:srgbClr val="040404"/>
                </a:solidFill>
                <a:latin typeface="Lora"/>
              </a:rPr>
              <a:t>Темп роста промышленного производства составил </a:t>
            </a:r>
            <a:r>
              <a:rPr lang="en-US" sz="2299">
                <a:solidFill>
                  <a:srgbClr val="040404"/>
                </a:solidFill>
                <a:latin typeface="Lora Bold"/>
              </a:rPr>
              <a:t>107,7%</a:t>
            </a:r>
            <a:r>
              <a:rPr lang="en-US" sz="2299">
                <a:solidFill>
                  <a:srgbClr val="040404"/>
                </a:solidFill>
                <a:latin typeface="Lora"/>
              </a:rPr>
              <a:t> (при прогнозе </a:t>
            </a:r>
            <a:r>
              <a:rPr lang="en-US" sz="2299">
                <a:solidFill>
                  <a:srgbClr val="040404"/>
                </a:solidFill>
                <a:latin typeface="Lora Bold"/>
              </a:rPr>
              <a:t>102,4%</a:t>
            </a:r>
            <a:r>
              <a:rPr lang="en-US" sz="2299">
                <a:solidFill>
                  <a:srgbClr val="040404"/>
                </a:solidFill>
                <a:latin typeface="Lora"/>
              </a:rPr>
              <a:t>). </a:t>
            </a:r>
          </a:p>
        </p:txBody>
      </p:sp>
      <p:sp>
        <p:nvSpPr>
          <p:cNvPr id="18" name="TextBox 18"/>
          <p:cNvSpPr txBox="1"/>
          <p:nvPr/>
        </p:nvSpPr>
        <p:spPr>
          <a:xfrm>
            <a:off x="4147441" y="5909553"/>
            <a:ext cx="10756618" cy="874648"/>
          </a:xfrm>
          <a:prstGeom prst="rect">
            <a:avLst/>
          </a:prstGeom>
        </p:spPr>
        <p:txBody>
          <a:bodyPr lIns="0" tIns="0" rIns="0" bIns="0" rtlCol="0" anchor="t">
            <a:spAutoFit/>
          </a:bodyPr>
          <a:lstStyle/>
          <a:p>
            <a:pPr>
              <a:lnSpc>
                <a:spcPts val="2322"/>
              </a:lnSpc>
            </a:pPr>
            <a:r>
              <a:rPr lang="en-US" sz="2299">
                <a:solidFill>
                  <a:srgbClr val="040404"/>
                </a:solidFill>
                <a:latin typeface="Lora"/>
              </a:rPr>
              <a:t>Выпуск продукции сельского хозяйства выше уровня 2022 года на </a:t>
            </a:r>
            <a:r>
              <a:rPr lang="en-US" sz="2299">
                <a:solidFill>
                  <a:srgbClr val="040404"/>
                </a:solidFill>
                <a:latin typeface="Lora Bold"/>
              </a:rPr>
              <a:t>1,1%</a:t>
            </a:r>
            <a:r>
              <a:rPr lang="en-US" sz="2299">
                <a:solidFill>
                  <a:srgbClr val="040404"/>
                </a:solidFill>
                <a:latin typeface="Lora"/>
              </a:rPr>
              <a:t> (например, динамика в животноводстве – </a:t>
            </a:r>
            <a:r>
              <a:rPr lang="en-US" sz="2299">
                <a:solidFill>
                  <a:srgbClr val="040404"/>
                </a:solidFill>
                <a:latin typeface="Lora Bold"/>
              </a:rPr>
              <a:t>104,5%</a:t>
            </a:r>
            <a:r>
              <a:rPr lang="en-US" sz="2299">
                <a:solidFill>
                  <a:srgbClr val="040404"/>
                </a:solidFill>
                <a:latin typeface="Lora"/>
              </a:rPr>
              <a:t>, в том числе высокие темпы по производству молока – рост на </a:t>
            </a:r>
            <a:r>
              <a:rPr lang="en-US" sz="2299">
                <a:solidFill>
                  <a:srgbClr val="040404"/>
                </a:solidFill>
                <a:latin typeface="Lora Bold"/>
              </a:rPr>
              <a:t>5,9%</a:t>
            </a:r>
            <a:r>
              <a:rPr lang="en-US" sz="2299">
                <a:solidFill>
                  <a:srgbClr val="040404"/>
                </a:solidFill>
                <a:latin typeface="Lora"/>
              </a:rPr>
              <a:t>, скота и птицы – на </a:t>
            </a:r>
            <a:r>
              <a:rPr lang="en-US" sz="2299">
                <a:solidFill>
                  <a:srgbClr val="040404"/>
                </a:solidFill>
                <a:latin typeface="Lora Bold"/>
              </a:rPr>
              <a:t>2,7%</a:t>
            </a:r>
            <a:r>
              <a:rPr lang="en-US" sz="2299">
                <a:solidFill>
                  <a:srgbClr val="040404"/>
                </a:solidFill>
                <a:latin typeface="Lora"/>
              </a:rPr>
              <a:t>).</a:t>
            </a:r>
          </a:p>
        </p:txBody>
      </p:sp>
      <p:sp>
        <p:nvSpPr>
          <p:cNvPr id="19" name="TextBox 19"/>
          <p:cNvSpPr txBox="1"/>
          <p:nvPr/>
        </p:nvSpPr>
        <p:spPr>
          <a:xfrm>
            <a:off x="4147441" y="7041376"/>
            <a:ext cx="10756618" cy="874648"/>
          </a:xfrm>
          <a:prstGeom prst="rect">
            <a:avLst/>
          </a:prstGeom>
        </p:spPr>
        <p:txBody>
          <a:bodyPr lIns="0" tIns="0" rIns="0" bIns="0" rtlCol="0" anchor="t">
            <a:spAutoFit/>
          </a:bodyPr>
          <a:lstStyle/>
          <a:p>
            <a:pPr>
              <a:lnSpc>
                <a:spcPts val="2322"/>
              </a:lnSpc>
            </a:pPr>
            <a:r>
              <a:rPr lang="en-US" sz="2299">
                <a:solidFill>
                  <a:srgbClr val="040404"/>
                </a:solidFill>
                <a:latin typeface="Lora"/>
              </a:rPr>
              <a:t>Темпы в строительстве выросли до 111,1%. За последние три года введено в эксплуатацию жилья на </a:t>
            </a:r>
            <a:r>
              <a:rPr lang="en-US" sz="2299">
                <a:solidFill>
                  <a:srgbClr val="040404"/>
                </a:solidFill>
                <a:latin typeface="Lora Bold"/>
              </a:rPr>
              <a:t>2,4%</a:t>
            </a:r>
            <a:r>
              <a:rPr lang="en-US" sz="2299">
                <a:solidFill>
                  <a:srgbClr val="040404"/>
                </a:solidFill>
                <a:latin typeface="Lora"/>
              </a:rPr>
              <a:t> больше запланированного (</a:t>
            </a:r>
            <a:r>
              <a:rPr lang="en-US" sz="2299">
                <a:solidFill>
                  <a:srgbClr val="040404"/>
                </a:solidFill>
                <a:latin typeface="Lora Bold"/>
              </a:rPr>
              <a:t>12,8 млн кв. м</a:t>
            </a:r>
            <a:r>
              <a:rPr lang="en-US" sz="2299">
                <a:solidFill>
                  <a:srgbClr val="040404"/>
                </a:solidFill>
                <a:latin typeface="Lora"/>
              </a:rPr>
              <a:t>; только в 2023 году – </a:t>
            </a:r>
            <a:r>
              <a:rPr lang="en-US" sz="2299">
                <a:solidFill>
                  <a:srgbClr val="040404"/>
                </a:solidFill>
                <a:latin typeface="Lora Bold"/>
              </a:rPr>
              <a:t>4,2 млн кв. м</a:t>
            </a:r>
            <a:r>
              <a:rPr lang="en-US" sz="2299">
                <a:solidFill>
                  <a:srgbClr val="040404"/>
                </a:solidFill>
                <a:latin typeface="Lora"/>
              </a:rPr>
              <a:t> общей площади жилья). </a:t>
            </a:r>
          </a:p>
        </p:txBody>
      </p:sp>
      <p:sp>
        <p:nvSpPr>
          <p:cNvPr id="20" name="TextBox 20"/>
          <p:cNvSpPr txBox="1"/>
          <p:nvPr/>
        </p:nvSpPr>
        <p:spPr>
          <a:xfrm>
            <a:off x="4147441" y="8239874"/>
            <a:ext cx="10756618" cy="874648"/>
          </a:xfrm>
          <a:prstGeom prst="rect">
            <a:avLst/>
          </a:prstGeom>
        </p:spPr>
        <p:txBody>
          <a:bodyPr lIns="0" tIns="0" rIns="0" bIns="0" rtlCol="0" anchor="t">
            <a:spAutoFit/>
          </a:bodyPr>
          <a:lstStyle/>
          <a:p>
            <a:pPr>
              <a:lnSpc>
                <a:spcPts val="2322"/>
              </a:lnSpc>
            </a:pPr>
            <a:r>
              <a:rPr lang="en-US" sz="2299">
                <a:solidFill>
                  <a:srgbClr val="040404"/>
                </a:solidFill>
                <a:latin typeface="Lora"/>
              </a:rPr>
              <a:t>Сальдо внешней торговли товарами и услугами положительное – </a:t>
            </a:r>
            <a:r>
              <a:rPr lang="en-US" sz="2299">
                <a:solidFill>
                  <a:srgbClr val="040404"/>
                </a:solidFill>
                <a:latin typeface="Lora Bold"/>
              </a:rPr>
              <a:t>480,7 млн долларов США</a:t>
            </a:r>
            <a:r>
              <a:rPr lang="en-US" sz="2299">
                <a:solidFill>
                  <a:srgbClr val="040404"/>
                </a:solidFill>
                <a:latin typeface="Lora"/>
              </a:rPr>
              <a:t> или </a:t>
            </a:r>
            <a:r>
              <a:rPr lang="en-US" sz="2299">
                <a:solidFill>
                  <a:srgbClr val="040404"/>
                </a:solidFill>
                <a:latin typeface="Lora Bold"/>
              </a:rPr>
              <a:t>0,7%</a:t>
            </a:r>
            <a:r>
              <a:rPr lang="en-US" sz="2299">
                <a:solidFill>
                  <a:srgbClr val="040404"/>
                </a:solidFill>
                <a:latin typeface="Lora"/>
              </a:rPr>
              <a:t> к ВВП.</a:t>
            </a:r>
          </a:p>
          <a:p>
            <a:pPr>
              <a:lnSpc>
                <a:spcPts val="2322"/>
              </a:lnSpc>
            </a:pPr>
            <a:endParaRPr lang="en-US" sz="2299">
              <a:solidFill>
                <a:srgbClr val="040404"/>
              </a:solidFill>
              <a:latin typeface="Lora"/>
            </a:endParaRPr>
          </a:p>
        </p:txBody>
      </p:sp>
      <p:grpSp>
        <p:nvGrpSpPr>
          <p:cNvPr id="21" name="Group 21"/>
          <p:cNvGrpSpPr/>
          <p:nvPr/>
        </p:nvGrpSpPr>
        <p:grpSpPr>
          <a:xfrm>
            <a:off x="3645493" y="1840033"/>
            <a:ext cx="328414" cy="32841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24" name="Group 24"/>
          <p:cNvGrpSpPr/>
          <p:nvPr/>
        </p:nvGrpSpPr>
        <p:grpSpPr>
          <a:xfrm>
            <a:off x="3655521" y="2920953"/>
            <a:ext cx="328414" cy="32841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27" name="Group 27"/>
          <p:cNvGrpSpPr/>
          <p:nvPr/>
        </p:nvGrpSpPr>
        <p:grpSpPr>
          <a:xfrm>
            <a:off x="3655521" y="4001842"/>
            <a:ext cx="328414" cy="32841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29" name="TextBox 29"/>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30" name="Group 30"/>
          <p:cNvGrpSpPr/>
          <p:nvPr/>
        </p:nvGrpSpPr>
        <p:grpSpPr>
          <a:xfrm>
            <a:off x="3655521" y="5082731"/>
            <a:ext cx="328414" cy="32841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32" name="TextBox 32"/>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33" name="Group 33"/>
          <p:cNvGrpSpPr/>
          <p:nvPr/>
        </p:nvGrpSpPr>
        <p:grpSpPr>
          <a:xfrm>
            <a:off x="3655521" y="6163620"/>
            <a:ext cx="328414" cy="32841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35" name="TextBox 35"/>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36" name="Group 36"/>
          <p:cNvGrpSpPr/>
          <p:nvPr/>
        </p:nvGrpSpPr>
        <p:grpSpPr>
          <a:xfrm>
            <a:off x="3655521" y="7244509"/>
            <a:ext cx="328414" cy="32841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38" name="TextBox 38"/>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39" name="Group 39"/>
          <p:cNvGrpSpPr/>
          <p:nvPr/>
        </p:nvGrpSpPr>
        <p:grpSpPr>
          <a:xfrm>
            <a:off x="3645493" y="8325398"/>
            <a:ext cx="328414" cy="32841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41" name="TextBox 41"/>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2479551" y="121631"/>
            <a:ext cx="4959103" cy="4959103"/>
          </a:xfrm>
          <a:custGeom>
            <a:avLst/>
            <a:gdLst/>
            <a:ahLst/>
            <a:cxnLst/>
            <a:rect l="l" t="t" r="r" b="b"/>
            <a:pathLst>
              <a:path w="4959103" h="4959103">
                <a:moveTo>
                  <a:pt x="0" y="0"/>
                </a:moveTo>
                <a:lnTo>
                  <a:pt x="4959102" y="0"/>
                </a:lnTo>
                <a:lnTo>
                  <a:pt x="4959102" y="4959103"/>
                </a:lnTo>
                <a:lnTo>
                  <a:pt x="0" y="4959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1292834" y="5943659"/>
            <a:ext cx="1836063" cy="1836063"/>
          </a:xfrm>
          <a:custGeom>
            <a:avLst/>
            <a:gdLst/>
            <a:ahLst/>
            <a:cxnLst/>
            <a:rect l="l" t="t" r="r" b="b"/>
            <a:pathLst>
              <a:path w="1836063" h="1836063">
                <a:moveTo>
                  <a:pt x="0" y="0"/>
                </a:moveTo>
                <a:lnTo>
                  <a:pt x="1836063" y="0"/>
                </a:lnTo>
                <a:lnTo>
                  <a:pt x="1836063" y="1836063"/>
                </a:lnTo>
                <a:lnTo>
                  <a:pt x="0" y="1836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558573" y="5284422"/>
            <a:ext cx="1427654" cy="1427654"/>
          </a:xfrm>
          <a:custGeom>
            <a:avLst/>
            <a:gdLst/>
            <a:ahLst/>
            <a:cxnLst/>
            <a:rect l="l" t="t" r="r" b="b"/>
            <a:pathLst>
              <a:path w="1427654" h="1427654">
                <a:moveTo>
                  <a:pt x="0" y="0"/>
                </a:moveTo>
                <a:lnTo>
                  <a:pt x="1427655" y="0"/>
                </a:lnTo>
                <a:lnTo>
                  <a:pt x="1427655" y="1427654"/>
                </a:lnTo>
                <a:lnTo>
                  <a:pt x="0" y="14276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1815506" y="421219"/>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2700000">
            <a:off x="1853802" y="1003717"/>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0601523" y="2341348"/>
            <a:ext cx="6657777" cy="5604303"/>
            <a:chOff x="0" y="0"/>
            <a:chExt cx="1753488" cy="1476030"/>
          </a:xfrm>
        </p:grpSpPr>
        <p:sp>
          <p:nvSpPr>
            <p:cNvPr id="8" name="Freeform 8"/>
            <p:cNvSpPr/>
            <p:nvPr/>
          </p:nvSpPr>
          <p:spPr>
            <a:xfrm>
              <a:off x="0" y="0"/>
              <a:ext cx="1753489" cy="1476030"/>
            </a:xfrm>
            <a:custGeom>
              <a:avLst/>
              <a:gdLst/>
              <a:ahLst/>
              <a:cxnLst/>
              <a:rect l="l" t="t" r="r" b="b"/>
              <a:pathLst>
                <a:path w="1753489" h="1476030">
                  <a:moveTo>
                    <a:pt x="34885" y="0"/>
                  </a:moveTo>
                  <a:lnTo>
                    <a:pt x="1718603" y="0"/>
                  </a:lnTo>
                  <a:cubicBezTo>
                    <a:pt x="1727855" y="0"/>
                    <a:pt x="1736729" y="3675"/>
                    <a:pt x="1743271" y="10218"/>
                  </a:cubicBezTo>
                  <a:cubicBezTo>
                    <a:pt x="1749813" y="16760"/>
                    <a:pt x="1753489" y="25633"/>
                    <a:pt x="1753489" y="34885"/>
                  </a:cubicBezTo>
                  <a:lnTo>
                    <a:pt x="1753489" y="1441145"/>
                  </a:lnTo>
                  <a:cubicBezTo>
                    <a:pt x="1753489" y="1460412"/>
                    <a:pt x="1737870" y="1476030"/>
                    <a:pt x="1718603" y="1476030"/>
                  </a:cubicBezTo>
                  <a:lnTo>
                    <a:pt x="34885" y="1476030"/>
                  </a:lnTo>
                  <a:cubicBezTo>
                    <a:pt x="25633" y="1476030"/>
                    <a:pt x="16760" y="1472355"/>
                    <a:pt x="10218" y="1465813"/>
                  </a:cubicBezTo>
                  <a:cubicBezTo>
                    <a:pt x="3675" y="1459271"/>
                    <a:pt x="0" y="1450397"/>
                    <a:pt x="0" y="1441145"/>
                  </a:cubicBezTo>
                  <a:lnTo>
                    <a:pt x="0" y="34885"/>
                  </a:lnTo>
                  <a:cubicBezTo>
                    <a:pt x="0" y="25633"/>
                    <a:pt x="3675" y="16760"/>
                    <a:pt x="10218" y="10218"/>
                  </a:cubicBezTo>
                  <a:cubicBezTo>
                    <a:pt x="16760" y="3675"/>
                    <a:pt x="25633" y="0"/>
                    <a:pt x="34885" y="0"/>
                  </a:cubicBezTo>
                  <a:close/>
                </a:path>
              </a:pathLst>
            </a:custGeom>
            <a:solidFill>
              <a:srgbClr val="94B8AB"/>
            </a:solidFill>
          </p:spPr>
        </p:sp>
        <p:sp>
          <p:nvSpPr>
            <p:cNvPr id="9" name="TextBox 9"/>
            <p:cNvSpPr txBox="1"/>
            <p:nvPr/>
          </p:nvSpPr>
          <p:spPr>
            <a:xfrm>
              <a:off x="0" y="-47625"/>
              <a:ext cx="1753488" cy="1523655"/>
            </a:xfrm>
            <a:prstGeom prst="rect">
              <a:avLst/>
            </a:prstGeom>
          </p:spPr>
          <p:txBody>
            <a:bodyPr lIns="50800" tIns="50800" rIns="50800" bIns="50800" rtlCol="0" anchor="ctr"/>
            <a:lstStyle/>
            <a:p>
              <a:pPr algn="ctr">
                <a:lnSpc>
                  <a:spcPts val="3336"/>
                </a:lnSpc>
              </a:pPr>
              <a:endParaRPr/>
            </a:p>
          </p:txBody>
        </p:sp>
      </p:grpSp>
      <p:sp>
        <p:nvSpPr>
          <p:cNvPr id="10" name="TextBox 10"/>
          <p:cNvSpPr txBox="1"/>
          <p:nvPr/>
        </p:nvSpPr>
        <p:spPr>
          <a:xfrm>
            <a:off x="6709445" y="232410"/>
            <a:ext cx="11010943" cy="1611630"/>
          </a:xfrm>
          <a:prstGeom prst="rect">
            <a:avLst/>
          </a:prstGeom>
        </p:spPr>
        <p:txBody>
          <a:bodyPr lIns="0" tIns="0" rIns="0" bIns="0" rtlCol="0" anchor="t">
            <a:spAutoFit/>
          </a:bodyPr>
          <a:lstStyle/>
          <a:p>
            <a:pPr algn="ctr">
              <a:lnSpc>
                <a:spcPts val="2640"/>
              </a:lnSpc>
            </a:pPr>
            <a:r>
              <a:rPr lang="en-US" sz="2400">
                <a:solidFill>
                  <a:srgbClr val="040404"/>
                </a:solidFill>
                <a:latin typeface="Lora"/>
              </a:rPr>
              <a:t> </a:t>
            </a:r>
          </a:p>
          <a:p>
            <a:pPr algn="ctr">
              <a:lnSpc>
                <a:spcPts val="3739"/>
              </a:lnSpc>
            </a:pPr>
            <a:r>
              <a:rPr lang="en-US" sz="3399">
                <a:solidFill>
                  <a:srgbClr val="040404"/>
                </a:solidFill>
                <a:latin typeface="Lora Bold"/>
              </a:rPr>
              <a:t>ПРАВОВОЙ СТАТУС И КОМПЕТЕНЦИЯ</a:t>
            </a:r>
          </a:p>
          <a:p>
            <a:pPr algn="ctr">
              <a:lnSpc>
                <a:spcPts val="3739"/>
              </a:lnSpc>
            </a:pPr>
            <a:r>
              <a:rPr lang="en-US" sz="3399">
                <a:solidFill>
                  <a:srgbClr val="040404"/>
                </a:solidFill>
                <a:latin typeface="Lora Bold"/>
              </a:rPr>
              <a:t> ВСЕБЕЛОРУССКОГО НАРОДНОГО СОБРАНИЯ</a:t>
            </a:r>
          </a:p>
          <a:p>
            <a:pPr algn="ctr">
              <a:lnSpc>
                <a:spcPts val="2640"/>
              </a:lnSpc>
            </a:pPr>
            <a:endParaRPr lang="en-US" sz="3399">
              <a:solidFill>
                <a:srgbClr val="040404"/>
              </a:solidFill>
              <a:latin typeface="Lora Bold"/>
            </a:endParaRPr>
          </a:p>
        </p:txBody>
      </p:sp>
      <p:grpSp>
        <p:nvGrpSpPr>
          <p:cNvPr id="11" name="Group 11"/>
          <p:cNvGrpSpPr/>
          <p:nvPr/>
        </p:nvGrpSpPr>
        <p:grpSpPr>
          <a:xfrm>
            <a:off x="17859375" y="-267806"/>
            <a:ext cx="593949" cy="10899628"/>
            <a:chOff x="0" y="0"/>
            <a:chExt cx="156431" cy="2870684"/>
          </a:xfrm>
        </p:grpSpPr>
        <p:sp>
          <p:nvSpPr>
            <p:cNvPr id="12" name="Freeform 12"/>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13" name="TextBox 13"/>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14" name="Group 14"/>
          <p:cNvGrpSpPr/>
          <p:nvPr/>
        </p:nvGrpSpPr>
        <p:grpSpPr>
          <a:xfrm>
            <a:off x="1523114" y="1261501"/>
            <a:ext cx="7763999" cy="7763999"/>
            <a:chOff x="0" y="0"/>
            <a:chExt cx="10351998" cy="10351998"/>
          </a:xfrm>
        </p:grpSpPr>
        <p:sp>
          <p:nvSpPr>
            <p:cNvPr id="15" name="Freeform 15"/>
            <p:cNvSpPr/>
            <p:nvPr/>
          </p:nvSpPr>
          <p:spPr>
            <a:xfrm rot="2700000">
              <a:off x="1516015" y="1516015"/>
              <a:ext cx="7319968" cy="7319968"/>
            </a:xfrm>
            <a:custGeom>
              <a:avLst/>
              <a:gdLst/>
              <a:ahLst/>
              <a:cxnLst/>
              <a:rect l="l" t="t" r="r" b="b"/>
              <a:pathLst>
                <a:path w="7319968" h="7319968">
                  <a:moveTo>
                    <a:pt x="0" y="0"/>
                  </a:moveTo>
                  <a:lnTo>
                    <a:pt x="7319968" y="0"/>
                  </a:lnTo>
                  <a:lnTo>
                    <a:pt x="7319968" y="7319968"/>
                  </a:lnTo>
                  <a:lnTo>
                    <a:pt x="0" y="73199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6" name="Group 16"/>
            <p:cNvGrpSpPr>
              <a:grpSpLocks noChangeAspect="1"/>
            </p:cNvGrpSpPr>
            <p:nvPr/>
          </p:nvGrpSpPr>
          <p:grpSpPr>
            <a:xfrm rot="-2700000">
              <a:off x="1970510" y="1858813"/>
              <a:ext cx="6410978" cy="6621258"/>
              <a:chOff x="0" y="0"/>
              <a:chExt cx="6350000" cy="6558280"/>
            </a:xfrm>
          </p:grpSpPr>
          <p:sp>
            <p:nvSpPr>
              <p:cNvPr id="17" name="Freeform 17"/>
              <p:cNvSpPr/>
              <p:nvPr/>
            </p:nvSpPr>
            <p:spPr>
              <a:xfrm rot="2676000">
                <a:off x="-950451" y="-847339"/>
                <a:ext cx="8250902" cy="8252959"/>
              </a:xfrm>
              <a:custGeom>
                <a:avLst/>
                <a:gdLst/>
                <a:ahLst/>
                <a:cxnLst/>
                <a:rect l="l" t="t" r="r" b="b"/>
                <a:pathLst>
                  <a:path w="8250902" h="8252959">
                    <a:moveTo>
                      <a:pt x="7840704" y="3478881"/>
                    </a:moveTo>
                    <a:cubicBezTo>
                      <a:pt x="8250902" y="3894847"/>
                      <a:pt x="8245334" y="4563853"/>
                      <a:pt x="7830272" y="4973159"/>
                    </a:cubicBezTo>
                    <a:lnTo>
                      <a:pt x="4920321" y="7842761"/>
                    </a:lnTo>
                    <a:cubicBezTo>
                      <a:pt x="4504356" y="8252958"/>
                      <a:pt x="3835349" y="8247390"/>
                      <a:pt x="3426043" y="7832328"/>
                    </a:cubicBezTo>
                    <a:lnTo>
                      <a:pt x="410198" y="4774077"/>
                    </a:lnTo>
                    <a:cubicBezTo>
                      <a:pt x="0" y="4358111"/>
                      <a:pt x="5568" y="3689105"/>
                      <a:pt x="420630" y="3279799"/>
                    </a:cubicBezTo>
                    <a:lnTo>
                      <a:pt x="3330581" y="410198"/>
                    </a:lnTo>
                    <a:cubicBezTo>
                      <a:pt x="3746546" y="0"/>
                      <a:pt x="4415552" y="5569"/>
                      <a:pt x="4824859" y="420630"/>
                    </a:cubicBezTo>
                    <a:lnTo>
                      <a:pt x="7840704" y="3478882"/>
                    </a:lnTo>
                    <a:close/>
                  </a:path>
                </a:pathLst>
              </a:custGeom>
              <a:blipFill>
                <a:blip r:embed="rId8"/>
                <a:stretch>
                  <a:fillRect l="-10530" t="-270" r="-40165"/>
                </a:stretch>
              </a:blipFill>
            </p:spPr>
          </p:sp>
          <p:sp>
            <p:nvSpPr>
              <p:cNvPr id="18" name="Freeform 18"/>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94B8AB"/>
              </a:solidFill>
            </p:spPr>
          </p:sp>
        </p:grpSp>
      </p:grpSp>
      <p:sp>
        <p:nvSpPr>
          <p:cNvPr id="19" name="TextBox 19"/>
          <p:cNvSpPr txBox="1"/>
          <p:nvPr/>
        </p:nvSpPr>
        <p:spPr>
          <a:xfrm>
            <a:off x="10525363" y="2864434"/>
            <a:ext cx="6713462" cy="4733545"/>
          </a:xfrm>
          <a:prstGeom prst="rect">
            <a:avLst/>
          </a:prstGeom>
        </p:spPr>
        <p:txBody>
          <a:bodyPr lIns="0" tIns="0" rIns="0" bIns="0" rtlCol="0" anchor="t">
            <a:spAutoFit/>
          </a:bodyPr>
          <a:lstStyle/>
          <a:p>
            <a:pPr algn="ctr">
              <a:lnSpc>
                <a:spcPts val="3575"/>
              </a:lnSpc>
            </a:pPr>
            <a:r>
              <a:rPr lang="en-US" sz="2399" spc="95">
                <a:solidFill>
                  <a:srgbClr val="040404"/>
                </a:solidFill>
                <a:latin typeface="Lora Bold"/>
              </a:rPr>
              <a:t> </a:t>
            </a:r>
            <a:r>
              <a:rPr lang="en-US" sz="2399" spc="95">
                <a:solidFill>
                  <a:srgbClr val="040404"/>
                </a:solidFill>
                <a:latin typeface="Lora Bold Italics"/>
              </a:rPr>
              <a:t>«Мы должны максимально приблизить центры принятия решений к людям, обеспечить постоянную, эффективную обратную связь между властью и населением. Это должно исходить из жизни и от наших людей»</a:t>
            </a:r>
          </a:p>
          <a:p>
            <a:pPr algn="ctr">
              <a:lnSpc>
                <a:spcPts val="4319"/>
              </a:lnSpc>
            </a:pPr>
            <a:r>
              <a:rPr lang="en-US" sz="2399" spc="95">
                <a:solidFill>
                  <a:srgbClr val="040404"/>
                </a:solidFill>
                <a:latin typeface="Lora Bold"/>
              </a:rPr>
              <a:t> – констатировал Глава государства 12 февраля 2021 г. на шестом Всебелорусском народном собрании.</a:t>
            </a:r>
          </a:p>
          <a:p>
            <a:pPr algn="ctr">
              <a:lnSpc>
                <a:spcPts val="3779"/>
              </a:lnSpc>
            </a:pPr>
            <a:endParaRPr lang="en-US" sz="2399" spc="95">
              <a:solidFill>
                <a:srgbClr val="040404"/>
              </a:solidFill>
              <a:latin typeface="Lora Bold"/>
            </a:endParaRPr>
          </a:p>
        </p:txBody>
      </p:sp>
      <p:grpSp>
        <p:nvGrpSpPr>
          <p:cNvPr id="20" name="Group 20"/>
          <p:cNvGrpSpPr/>
          <p:nvPr/>
        </p:nvGrpSpPr>
        <p:grpSpPr>
          <a:xfrm>
            <a:off x="16394493" y="8822118"/>
            <a:ext cx="1464882" cy="1464882"/>
            <a:chOff x="0" y="0"/>
            <a:chExt cx="1953177" cy="1953177"/>
          </a:xfrm>
        </p:grpSpPr>
        <p:sp>
          <p:nvSpPr>
            <p:cNvPr id="21" name="Freeform 21"/>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TextBox 22"/>
            <p:cNvSpPr txBox="1"/>
            <p:nvPr/>
          </p:nvSpPr>
          <p:spPr>
            <a:xfrm>
              <a:off x="481431" y="504459"/>
              <a:ext cx="990314" cy="877783"/>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13</a:t>
              </a:r>
            </a:p>
          </p:txBody>
        </p:sp>
      </p:grpSp>
      <p:grpSp>
        <p:nvGrpSpPr>
          <p:cNvPr id="23" name="Group 23"/>
          <p:cNvGrpSpPr/>
          <p:nvPr/>
        </p:nvGrpSpPr>
        <p:grpSpPr>
          <a:xfrm>
            <a:off x="-287634" y="4855866"/>
            <a:ext cx="575268" cy="57526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2479551" y="121631"/>
            <a:ext cx="4959103" cy="4959103"/>
          </a:xfrm>
          <a:custGeom>
            <a:avLst/>
            <a:gdLst/>
            <a:ahLst/>
            <a:cxnLst/>
            <a:rect l="l" t="t" r="r" b="b"/>
            <a:pathLst>
              <a:path w="4959103" h="4959103">
                <a:moveTo>
                  <a:pt x="0" y="0"/>
                </a:moveTo>
                <a:lnTo>
                  <a:pt x="4959102" y="0"/>
                </a:lnTo>
                <a:lnTo>
                  <a:pt x="4959102" y="4959103"/>
                </a:lnTo>
                <a:lnTo>
                  <a:pt x="0" y="4959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1292834" y="5943659"/>
            <a:ext cx="1836063" cy="1836063"/>
          </a:xfrm>
          <a:custGeom>
            <a:avLst/>
            <a:gdLst/>
            <a:ahLst/>
            <a:cxnLst/>
            <a:rect l="l" t="t" r="r" b="b"/>
            <a:pathLst>
              <a:path w="1836063" h="1836063">
                <a:moveTo>
                  <a:pt x="0" y="0"/>
                </a:moveTo>
                <a:lnTo>
                  <a:pt x="1836063" y="0"/>
                </a:lnTo>
                <a:lnTo>
                  <a:pt x="1836063" y="1836063"/>
                </a:lnTo>
                <a:lnTo>
                  <a:pt x="0" y="1836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558573" y="5284422"/>
            <a:ext cx="1427654" cy="1427654"/>
          </a:xfrm>
          <a:custGeom>
            <a:avLst/>
            <a:gdLst/>
            <a:ahLst/>
            <a:cxnLst/>
            <a:rect l="l" t="t" r="r" b="b"/>
            <a:pathLst>
              <a:path w="1427654" h="1427654">
                <a:moveTo>
                  <a:pt x="0" y="0"/>
                </a:moveTo>
                <a:lnTo>
                  <a:pt x="1427655" y="0"/>
                </a:lnTo>
                <a:lnTo>
                  <a:pt x="1427655" y="1427654"/>
                </a:lnTo>
                <a:lnTo>
                  <a:pt x="0" y="14276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16608377" y="9050527"/>
            <a:ext cx="1037114" cy="1037114"/>
          </a:xfrm>
          <a:custGeom>
            <a:avLst/>
            <a:gdLst/>
            <a:ahLst/>
            <a:cxnLst/>
            <a:rect l="l" t="t" r="r" b="b"/>
            <a:pathLst>
              <a:path w="1037114" h="1037114">
                <a:moveTo>
                  <a:pt x="0" y="0"/>
                </a:moveTo>
                <a:lnTo>
                  <a:pt x="1037114" y="0"/>
                </a:lnTo>
                <a:lnTo>
                  <a:pt x="1037114" y="1037114"/>
                </a:lnTo>
                <a:lnTo>
                  <a:pt x="0" y="10371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871165">
            <a:off x="1815506" y="421219"/>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2700000">
            <a:off x="1853802" y="1003717"/>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3713398" y="457139"/>
            <a:ext cx="13939193" cy="1344930"/>
          </a:xfrm>
          <a:prstGeom prst="rect">
            <a:avLst/>
          </a:prstGeom>
        </p:spPr>
        <p:txBody>
          <a:bodyPr lIns="0" tIns="0" rIns="0" bIns="0" rtlCol="0" anchor="t">
            <a:spAutoFit/>
          </a:bodyPr>
          <a:lstStyle/>
          <a:p>
            <a:pPr algn="ctr">
              <a:lnSpc>
                <a:spcPts val="2640"/>
              </a:lnSpc>
            </a:pPr>
            <a:r>
              <a:rPr lang="en-US" sz="2400">
                <a:solidFill>
                  <a:srgbClr val="040404"/>
                </a:solidFill>
                <a:latin typeface="Lora Bold"/>
              </a:rPr>
              <a:t>После вступления в силу 15 марта 2022 г. изменений и дополнений Конституции Республики Беларусь и принятия Закона Республики Беларусь «О Всебелорусском народном собрании» от 7 февраля 2023 г. № 248-З (далее – Закон) статус ВНС значительно изменился. </a:t>
            </a:r>
          </a:p>
        </p:txBody>
      </p:sp>
      <p:grpSp>
        <p:nvGrpSpPr>
          <p:cNvPr id="9" name="Group 9"/>
          <p:cNvGrpSpPr/>
          <p:nvPr/>
        </p:nvGrpSpPr>
        <p:grpSpPr>
          <a:xfrm>
            <a:off x="17859375" y="-267806"/>
            <a:ext cx="593949" cy="10899628"/>
            <a:chOff x="0" y="0"/>
            <a:chExt cx="156431" cy="2870684"/>
          </a:xfrm>
        </p:grpSpPr>
        <p:sp>
          <p:nvSpPr>
            <p:cNvPr id="10" name="Freeform 10"/>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11" name="TextBox 11"/>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sp>
        <p:nvSpPr>
          <p:cNvPr id="12" name="TextBox 12"/>
          <p:cNvSpPr txBox="1"/>
          <p:nvPr/>
        </p:nvSpPr>
        <p:spPr>
          <a:xfrm>
            <a:off x="16755566" y="9198318"/>
            <a:ext cx="742736" cy="675006"/>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14</a:t>
            </a:r>
          </a:p>
        </p:txBody>
      </p:sp>
      <p:grpSp>
        <p:nvGrpSpPr>
          <p:cNvPr id="13" name="Group 13"/>
          <p:cNvGrpSpPr/>
          <p:nvPr/>
        </p:nvGrpSpPr>
        <p:grpSpPr>
          <a:xfrm>
            <a:off x="-287634" y="4855866"/>
            <a:ext cx="575268" cy="57526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6" name="Group 16"/>
          <p:cNvGrpSpPr/>
          <p:nvPr/>
        </p:nvGrpSpPr>
        <p:grpSpPr>
          <a:xfrm>
            <a:off x="4441027" y="2931109"/>
            <a:ext cx="9854230" cy="818528"/>
            <a:chOff x="0" y="0"/>
            <a:chExt cx="13138973" cy="1091371"/>
          </a:xfrm>
        </p:grpSpPr>
        <p:grpSp>
          <p:nvGrpSpPr>
            <p:cNvPr id="17" name="Group 17"/>
            <p:cNvGrpSpPr/>
            <p:nvPr/>
          </p:nvGrpSpPr>
          <p:grpSpPr>
            <a:xfrm>
              <a:off x="0" y="0"/>
              <a:ext cx="13138973" cy="1091371"/>
              <a:chOff x="0" y="0"/>
              <a:chExt cx="2595353" cy="215579"/>
            </a:xfrm>
          </p:grpSpPr>
          <p:sp>
            <p:nvSpPr>
              <p:cNvPr id="18" name="Freeform 18"/>
              <p:cNvSpPr/>
              <p:nvPr/>
            </p:nvSpPr>
            <p:spPr>
              <a:xfrm>
                <a:off x="0" y="0"/>
                <a:ext cx="2595353" cy="215579"/>
              </a:xfrm>
              <a:custGeom>
                <a:avLst/>
                <a:gdLst/>
                <a:ahLst/>
                <a:cxnLst/>
                <a:rect l="l" t="t" r="r" b="b"/>
                <a:pathLst>
                  <a:path w="2595353" h="215579">
                    <a:moveTo>
                      <a:pt x="23569" y="0"/>
                    </a:moveTo>
                    <a:lnTo>
                      <a:pt x="2571784" y="0"/>
                    </a:lnTo>
                    <a:cubicBezTo>
                      <a:pt x="2578035" y="0"/>
                      <a:pt x="2584029" y="2483"/>
                      <a:pt x="2588450" y="6903"/>
                    </a:cubicBezTo>
                    <a:cubicBezTo>
                      <a:pt x="2592870" y="11323"/>
                      <a:pt x="2595353" y="17318"/>
                      <a:pt x="2595353" y="23569"/>
                    </a:cubicBezTo>
                    <a:lnTo>
                      <a:pt x="2595353" y="192010"/>
                    </a:lnTo>
                    <a:cubicBezTo>
                      <a:pt x="2595353" y="205027"/>
                      <a:pt x="2584801" y="215579"/>
                      <a:pt x="2571784" y="215579"/>
                    </a:cubicBezTo>
                    <a:lnTo>
                      <a:pt x="23569" y="215579"/>
                    </a:lnTo>
                    <a:cubicBezTo>
                      <a:pt x="17318" y="215579"/>
                      <a:pt x="11323" y="213096"/>
                      <a:pt x="6903" y="208676"/>
                    </a:cubicBezTo>
                    <a:cubicBezTo>
                      <a:pt x="2483" y="204256"/>
                      <a:pt x="0" y="198261"/>
                      <a:pt x="0" y="192010"/>
                    </a:cubicBezTo>
                    <a:lnTo>
                      <a:pt x="0" y="23569"/>
                    </a:lnTo>
                    <a:cubicBezTo>
                      <a:pt x="0" y="17318"/>
                      <a:pt x="2483" y="11323"/>
                      <a:pt x="6903" y="6903"/>
                    </a:cubicBezTo>
                    <a:cubicBezTo>
                      <a:pt x="11323" y="2483"/>
                      <a:pt x="17318" y="0"/>
                      <a:pt x="23569" y="0"/>
                    </a:cubicBezTo>
                    <a:close/>
                  </a:path>
                </a:pathLst>
              </a:custGeom>
              <a:solidFill>
                <a:srgbClr val="94B8AB"/>
              </a:solidFill>
            </p:spPr>
          </p:sp>
          <p:sp>
            <p:nvSpPr>
              <p:cNvPr id="19" name="TextBox 19"/>
              <p:cNvSpPr txBox="1"/>
              <p:nvPr/>
            </p:nvSpPr>
            <p:spPr>
              <a:xfrm>
                <a:off x="0" y="-47625"/>
                <a:ext cx="2595353" cy="263204"/>
              </a:xfrm>
              <a:prstGeom prst="rect">
                <a:avLst/>
              </a:prstGeom>
            </p:spPr>
            <p:txBody>
              <a:bodyPr lIns="50800" tIns="50800" rIns="50800" bIns="50800" rtlCol="0" anchor="ctr"/>
              <a:lstStyle/>
              <a:p>
                <a:pPr algn="ctr">
                  <a:lnSpc>
                    <a:spcPts val="3336"/>
                  </a:lnSpc>
                </a:pPr>
                <a:endParaRPr/>
              </a:p>
            </p:txBody>
          </p:sp>
        </p:grpSp>
        <p:sp>
          <p:nvSpPr>
            <p:cNvPr id="20" name="TextBox 20"/>
            <p:cNvSpPr txBox="1"/>
            <p:nvPr/>
          </p:nvSpPr>
          <p:spPr>
            <a:xfrm>
              <a:off x="168700" y="346931"/>
              <a:ext cx="12848431" cy="407035"/>
            </a:xfrm>
            <a:prstGeom prst="rect">
              <a:avLst/>
            </a:prstGeom>
          </p:spPr>
          <p:txBody>
            <a:bodyPr lIns="0" tIns="0" rIns="0" bIns="0" rtlCol="0" anchor="t">
              <a:spAutoFit/>
            </a:bodyPr>
            <a:lstStyle/>
            <a:p>
              <a:pPr algn="ctr">
                <a:lnSpc>
                  <a:spcPts val="2310"/>
                </a:lnSpc>
              </a:pPr>
              <a:r>
                <a:rPr lang="en-US" sz="2100" spc="-109">
                  <a:solidFill>
                    <a:srgbClr val="040404"/>
                  </a:solidFill>
                  <a:latin typeface="Lora"/>
                </a:rPr>
                <a:t>ВНС – это высший представительный орган народовластия Республики Беларусь </a:t>
              </a:r>
            </a:p>
          </p:txBody>
        </p:sp>
      </p:grpSp>
      <p:grpSp>
        <p:nvGrpSpPr>
          <p:cNvPr id="21" name="Group 21"/>
          <p:cNvGrpSpPr/>
          <p:nvPr/>
        </p:nvGrpSpPr>
        <p:grpSpPr>
          <a:xfrm>
            <a:off x="4441027" y="3927702"/>
            <a:ext cx="9854230" cy="818528"/>
            <a:chOff x="0" y="0"/>
            <a:chExt cx="13138973" cy="1091371"/>
          </a:xfrm>
        </p:grpSpPr>
        <p:grpSp>
          <p:nvGrpSpPr>
            <p:cNvPr id="22" name="Group 22"/>
            <p:cNvGrpSpPr/>
            <p:nvPr/>
          </p:nvGrpSpPr>
          <p:grpSpPr>
            <a:xfrm>
              <a:off x="0" y="0"/>
              <a:ext cx="13138973" cy="1091371"/>
              <a:chOff x="0" y="0"/>
              <a:chExt cx="2595353" cy="215579"/>
            </a:xfrm>
          </p:grpSpPr>
          <p:sp>
            <p:nvSpPr>
              <p:cNvPr id="23" name="Freeform 23"/>
              <p:cNvSpPr/>
              <p:nvPr/>
            </p:nvSpPr>
            <p:spPr>
              <a:xfrm>
                <a:off x="0" y="0"/>
                <a:ext cx="2595353" cy="215579"/>
              </a:xfrm>
              <a:custGeom>
                <a:avLst/>
                <a:gdLst/>
                <a:ahLst/>
                <a:cxnLst/>
                <a:rect l="l" t="t" r="r" b="b"/>
                <a:pathLst>
                  <a:path w="2595353" h="215579">
                    <a:moveTo>
                      <a:pt x="23569" y="0"/>
                    </a:moveTo>
                    <a:lnTo>
                      <a:pt x="2571784" y="0"/>
                    </a:lnTo>
                    <a:cubicBezTo>
                      <a:pt x="2578035" y="0"/>
                      <a:pt x="2584029" y="2483"/>
                      <a:pt x="2588450" y="6903"/>
                    </a:cubicBezTo>
                    <a:cubicBezTo>
                      <a:pt x="2592870" y="11323"/>
                      <a:pt x="2595353" y="17318"/>
                      <a:pt x="2595353" y="23569"/>
                    </a:cubicBezTo>
                    <a:lnTo>
                      <a:pt x="2595353" y="192010"/>
                    </a:lnTo>
                    <a:cubicBezTo>
                      <a:pt x="2595353" y="205027"/>
                      <a:pt x="2584801" y="215579"/>
                      <a:pt x="2571784" y="215579"/>
                    </a:cubicBezTo>
                    <a:lnTo>
                      <a:pt x="23569" y="215579"/>
                    </a:lnTo>
                    <a:cubicBezTo>
                      <a:pt x="17318" y="215579"/>
                      <a:pt x="11323" y="213096"/>
                      <a:pt x="6903" y="208676"/>
                    </a:cubicBezTo>
                    <a:cubicBezTo>
                      <a:pt x="2483" y="204256"/>
                      <a:pt x="0" y="198261"/>
                      <a:pt x="0" y="192010"/>
                    </a:cubicBezTo>
                    <a:lnTo>
                      <a:pt x="0" y="23569"/>
                    </a:lnTo>
                    <a:cubicBezTo>
                      <a:pt x="0" y="17318"/>
                      <a:pt x="2483" y="11323"/>
                      <a:pt x="6903" y="6903"/>
                    </a:cubicBezTo>
                    <a:cubicBezTo>
                      <a:pt x="11323" y="2483"/>
                      <a:pt x="17318" y="0"/>
                      <a:pt x="23569" y="0"/>
                    </a:cubicBezTo>
                    <a:close/>
                  </a:path>
                </a:pathLst>
              </a:custGeom>
              <a:solidFill>
                <a:srgbClr val="94B8AB"/>
              </a:solidFill>
            </p:spPr>
          </p:sp>
          <p:sp>
            <p:nvSpPr>
              <p:cNvPr id="24" name="TextBox 24"/>
              <p:cNvSpPr txBox="1"/>
              <p:nvPr/>
            </p:nvSpPr>
            <p:spPr>
              <a:xfrm>
                <a:off x="0" y="-47625"/>
                <a:ext cx="2595353" cy="263204"/>
              </a:xfrm>
              <a:prstGeom prst="rect">
                <a:avLst/>
              </a:prstGeom>
            </p:spPr>
            <p:txBody>
              <a:bodyPr lIns="50800" tIns="50800" rIns="50800" bIns="50800" rtlCol="0" anchor="ctr"/>
              <a:lstStyle/>
              <a:p>
                <a:pPr algn="ctr">
                  <a:lnSpc>
                    <a:spcPts val="3336"/>
                  </a:lnSpc>
                </a:pPr>
                <a:endParaRPr/>
              </a:p>
            </p:txBody>
          </p:sp>
        </p:grpSp>
        <p:sp>
          <p:nvSpPr>
            <p:cNvPr id="25" name="TextBox 25"/>
            <p:cNvSpPr txBox="1"/>
            <p:nvPr/>
          </p:nvSpPr>
          <p:spPr>
            <a:xfrm>
              <a:off x="168700" y="346931"/>
              <a:ext cx="12848431" cy="407035"/>
            </a:xfrm>
            <a:prstGeom prst="rect">
              <a:avLst/>
            </a:prstGeom>
          </p:spPr>
          <p:txBody>
            <a:bodyPr lIns="0" tIns="0" rIns="0" bIns="0" rtlCol="0" anchor="t">
              <a:spAutoFit/>
            </a:bodyPr>
            <a:lstStyle/>
            <a:p>
              <a:pPr algn="ctr">
                <a:lnSpc>
                  <a:spcPts val="2310"/>
                </a:lnSpc>
              </a:pPr>
              <a:r>
                <a:rPr lang="en-US" sz="2100" spc="-109">
                  <a:solidFill>
                    <a:srgbClr val="040404"/>
                  </a:solidFill>
                  <a:latin typeface="Lora"/>
                </a:rPr>
                <a:t>установлена постоянная максимальная численность делегатов ВНС – 1 200 чел</a:t>
              </a:r>
            </a:p>
          </p:txBody>
        </p:sp>
      </p:grpSp>
      <p:grpSp>
        <p:nvGrpSpPr>
          <p:cNvPr id="26" name="Group 26"/>
          <p:cNvGrpSpPr/>
          <p:nvPr/>
        </p:nvGrpSpPr>
        <p:grpSpPr>
          <a:xfrm>
            <a:off x="3781195" y="4917680"/>
            <a:ext cx="11173895" cy="818528"/>
            <a:chOff x="0" y="0"/>
            <a:chExt cx="14898527" cy="1091371"/>
          </a:xfrm>
        </p:grpSpPr>
        <p:grpSp>
          <p:nvGrpSpPr>
            <p:cNvPr id="27" name="Group 27"/>
            <p:cNvGrpSpPr/>
            <p:nvPr/>
          </p:nvGrpSpPr>
          <p:grpSpPr>
            <a:xfrm>
              <a:off x="0" y="0"/>
              <a:ext cx="14898527" cy="1091371"/>
              <a:chOff x="0" y="0"/>
              <a:chExt cx="2942919" cy="215579"/>
            </a:xfrm>
          </p:grpSpPr>
          <p:sp>
            <p:nvSpPr>
              <p:cNvPr id="28" name="Freeform 28"/>
              <p:cNvSpPr/>
              <p:nvPr/>
            </p:nvSpPr>
            <p:spPr>
              <a:xfrm>
                <a:off x="0" y="0"/>
                <a:ext cx="2942919" cy="215579"/>
              </a:xfrm>
              <a:custGeom>
                <a:avLst/>
                <a:gdLst/>
                <a:ahLst/>
                <a:cxnLst/>
                <a:rect l="l" t="t" r="r" b="b"/>
                <a:pathLst>
                  <a:path w="2942919" h="215579">
                    <a:moveTo>
                      <a:pt x="20786" y="0"/>
                    </a:moveTo>
                    <a:lnTo>
                      <a:pt x="2922133" y="0"/>
                    </a:lnTo>
                    <a:cubicBezTo>
                      <a:pt x="2933613" y="0"/>
                      <a:pt x="2942919" y="9306"/>
                      <a:pt x="2942919" y="20786"/>
                    </a:cubicBezTo>
                    <a:lnTo>
                      <a:pt x="2942919" y="194794"/>
                    </a:lnTo>
                    <a:cubicBezTo>
                      <a:pt x="2942919" y="206273"/>
                      <a:pt x="2933613" y="215579"/>
                      <a:pt x="2922133" y="215579"/>
                    </a:cubicBezTo>
                    <a:lnTo>
                      <a:pt x="20786" y="215579"/>
                    </a:lnTo>
                    <a:cubicBezTo>
                      <a:pt x="15273" y="215579"/>
                      <a:pt x="9986" y="213390"/>
                      <a:pt x="6088" y="209491"/>
                    </a:cubicBezTo>
                    <a:cubicBezTo>
                      <a:pt x="2190" y="205593"/>
                      <a:pt x="0" y="200306"/>
                      <a:pt x="0" y="194794"/>
                    </a:cubicBezTo>
                    <a:lnTo>
                      <a:pt x="0" y="20786"/>
                    </a:lnTo>
                    <a:cubicBezTo>
                      <a:pt x="0" y="15273"/>
                      <a:pt x="2190" y="9986"/>
                      <a:pt x="6088" y="6088"/>
                    </a:cubicBezTo>
                    <a:cubicBezTo>
                      <a:pt x="9986" y="2190"/>
                      <a:pt x="15273" y="0"/>
                      <a:pt x="20786" y="0"/>
                    </a:cubicBezTo>
                    <a:close/>
                  </a:path>
                </a:pathLst>
              </a:custGeom>
              <a:solidFill>
                <a:srgbClr val="94B8AB"/>
              </a:solidFill>
            </p:spPr>
          </p:sp>
          <p:sp>
            <p:nvSpPr>
              <p:cNvPr id="29" name="TextBox 29"/>
              <p:cNvSpPr txBox="1"/>
              <p:nvPr/>
            </p:nvSpPr>
            <p:spPr>
              <a:xfrm>
                <a:off x="0" y="-47625"/>
                <a:ext cx="2942919" cy="263204"/>
              </a:xfrm>
              <a:prstGeom prst="rect">
                <a:avLst/>
              </a:prstGeom>
            </p:spPr>
            <p:txBody>
              <a:bodyPr lIns="50800" tIns="50800" rIns="50800" bIns="50800" rtlCol="0" anchor="ctr"/>
              <a:lstStyle/>
              <a:p>
                <a:pPr algn="ctr">
                  <a:lnSpc>
                    <a:spcPts val="3336"/>
                  </a:lnSpc>
                </a:pPr>
                <a:endParaRPr/>
              </a:p>
            </p:txBody>
          </p:sp>
        </p:grpSp>
        <p:sp>
          <p:nvSpPr>
            <p:cNvPr id="30" name="TextBox 30"/>
            <p:cNvSpPr txBox="1"/>
            <p:nvPr/>
          </p:nvSpPr>
          <p:spPr>
            <a:xfrm>
              <a:off x="191292" y="346931"/>
              <a:ext cx="14569076" cy="407035"/>
            </a:xfrm>
            <a:prstGeom prst="rect">
              <a:avLst/>
            </a:prstGeom>
          </p:spPr>
          <p:txBody>
            <a:bodyPr lIns="0" tIns="0" rIns="0" bIns="0" rtlCol="0" anchor="t">
              <a:spAutoFit/>
            </a:bodyPr>
            <a:lstStyle/>
            <a:p>
              <a:pPr algn="ctr">
                <a:lnSpc>
                  <a:spcPts val="2310"/>
                </a:lnSpc>
              </a:pPr>
              <a:r>
                <a:rPr lang="en-US" sz="2100" spc="-109">
                  <a:solidFill>
                    <a:srgbClr val="040404"/>
                  </a:solidFill>
                  <a:latin typeface="Lora"/>
                </a:rPr>
                <a:t>установлен срок полномочий ВНС (5 лет) и периодичность заседаний (не реже 1 раза в год)</a:t>
              </a:r>
            </a:p>
          </p:txBody>
        </p:sp>
      </p:grpSp>
      <p:grpSp>
        <p:nvGrpSpPr>
          <p:cNvPr id="31" name="Group 31"/>
          <p:cNvGrpSpPr/>
          <p:nvPr/>
        </p:nvGrpSpPr>
        <p:grpSpPr>
          <a:xfrm>
            <a:off x="3804485" y="5831152"/>
            <a:ext cx="11173895" cy="1104278"/>
            <a:chOff x="0" y="0"/>
            <a:chExt cx="14898527" cy="1472371"/>
          </a:xfrm>
        </p:grpSpPr>
        <p:grpSp>
          <p:nvGrpSpPr>
            <p:cNvPr id="32" name="Group 32"/>
            <p:cNvGrpSpPr/>
            <p:nvPr/>
          </p:nvGrpSpPr>
          <p:grpSpPr>
            <a:xfrm>
              <a:off x="0" y="0"/>
              <a:ext cx="14898527" cy="1472371"/>
              <a:chOff x="0" y="0"/>
              <a:chExt cx="2942919" cy="290839"/>
            </a:xfrm>
          </p:grpSpPr>
          <p:sp>
            <p:nvSpPr>
              <p:cNvPr id="33" name="Freeform 33"/>
              <p:cNvSpPr/>
              <p:nvPr/>
            </p:nvSpPr>
            <p:spPr>
              <a:xfrm>
                <a:off x="0" y="0"/>
                <a:ext cx="2942919" cy="290839"/>
              </a:xfrm>
              <a:custGeom>
                <a:avLst/>
                <a:gdLst/>
                <a:ahLst/>
                <a:cxnLst/>
                <a:rect l="l" t="t" r="r" b="b"/>
                <a:pathLst>
                  <a:path w="2942919" h="290839">
                    <a:moveTo>
                      <a:pt x="20786" y="0"/>
                    </a:moveTo>
                    <a:lnTo>
                      <a:pt x="2922133" y="0"/>
                    </a:lnTo>
                    <a:cubicBezTo>
                      <a:pt x="2933613" y="0"/>
                      <a:pt x="2942919" y="9306"/>
                      <a:pt x="2942919" y="20786"/>
                    </a:cubicBezTo>
                    <a:lnTo>
                      <a:pt x="2942919" y="270053"/>
                    </a:lnTo>
                    <a:cubicBezTo>
                      <a:pt x="2942919" y="275566"/>
                      <a:pt x="2940729" y="280853"/>
                      <a:pt x="2936831" y="284751"/>
                    </a:cubicBezTo>
                    <a:cubicBezTo>
                      <a:pt x="2932933" y="288649"/>
                      <a:pt x="2927646" y="290839"/>
                      <a:pt x="2922133" y="290839"/>
                    </a:cubicBezTo>
                    <a:lnTo>
                      <a:pt x="20786" y="290839"/>
                    </a:lnTo>
                    <a:cubicBezTo>
                      <a:pt x="15273" y="290839"/>
                      <a:pt x="9986" y="288649"/>
                      <a:pt x="6088" y="284751"/>
                    </a:cubicBezTo>
                    <a:cubicBezTo>
                      <a:pt x="2190" y="280853"/>
                      <a:pt x="0" y="275566"/>
                      <a:pt x="0" y="270053"/>
                    </a:cubicBezTo>
                    <a:lnTo>
                      <a:pt x="0" y="20786"/>
                    </a:lnTo>
                    <a:cubicBezTo>
                      <a:pt x="0" y="15273"/>
                      <a:pt x="2190" y="9986"/>
                      <a:pt x="6088" y="6088"/>
                    </a:cubicBezTo>
                    <a:cubicBezTo>
                      <a:pt x="9986" y="2190"/>
                      <a:pt x="15273" y="0"/>
                      <a:pt x="20786" y="0"/>
                    </a:cubicBezTo>
                    <a:close/>
                  </a:path>
                </a:pathLst>
              </a:custGeom>
              <a:solidFill>
                <a:srgbClr val="94B8AB"/>
              </a:solidFill>
            </p:spPr>
          </p:sp>
          <p:sp>
            <p:nvSpPr>
              <p:cNvPr id="34" name="TextBox 34"/>
              <p:cNvSpPr txBox="1"/>
              <p:nvPr/>
            </p:nvSpPr>
            <p:spPr>
              <a:xfrm>
                <a:off x="0" y="-47625"/>
                <a:ext cx="2942919" cy="338464"/>
              </a:xfrm>
              <a:prstGeom prst="rect">
                <a:avLst/>
              </a:prstGeom>
            </p:spPr>
            <p:txBody>
              <a:bodyPr lIns="50800" tIns="50800" rIns="50800" bIns="50800" rtlCol="0" anchor="ctr"/>
              <a:lstStyle/>
              <a:p>
                <a:pPr algn="ctr">
                  <a:lnSpc>
                    <a:spcPts val="3336"/>
                  </a:lnSpc>
                </a:pPr>
                <a:endParaRPr/>
              </a:p>
            </p:txBody>
          </p:sp>
        </p:grpSp>
        <p:sp>
          <p:nvSpPr>
            <p:cNvPr id="35" name="TextBox 35"/>
            <p:cNvSpPr txBox="1"/>
            <p:nvPr/>
          </p:nvSpPr>
          <p:spPr>
            <a:xfrm>
              <a:off x="191292" y="346931"/>
              <a:ext cx="14569076" cy="788035"/>
            </a:xfrm>
            <a:prstGeom prst="rect">
              <a:avLst/>
            </a:prstGeom>
          </p:spPr>
          <p:txBody>
            <a:bodyPr lIns="0" tIns="0" rIns="0" bIns="0" rtlCol="0" anchor="t">
              <a:spAutoFit/>
            </a:bodyPr>
            <a:lstStyle/>
            <a:p>
              <a:pPr algn="ctr">
                <a:lnSpc>
                  <a:spcPts val="2310"/>
                </a:lnSpc>
              </a:pPr>
              <a:r>
                <a:rPr lang="en-US" sz="2100" spc="-109">
                  <a:solidFill>
                    <a:srgbClr val="040404"/>
                  </a:solidFill>
                  <a:latin typeface="Lora"/>
                </a:rPr>
                <a:t>существенно расширен круг полномочий ВНС: Собранию предоставлено право законодательной инициативы и др.</a:t>
              </a:r>
            </a:p>
          </p:txBody>
        </p:sp>
      </p:grpSp>
      <p:grpSp>
        <p:nvGrpSpPr>
          <p:cNvPr id="36" name="Group 36"/>
          <p:cNvGrpSpPr/>
          <p:nvPr/>
        </p:nvGrpSpPr>
        <p:grpSpPr>
          <a:xfrm>
            <a:off x="3781195" y="7106880"/>
            <a:ext cx="11197186" cy="1390028"/>
            <a:chOff x="0" y="0"/>
            <a:chExt cx="14929581" cy="1853371"/>
          </a:xfrm>
        </p:grpSpPr>
        <p:grpSp>
          <p:nvGrpSpPr>
            <p:cNvPr id="37" name="Group 37"/>
            <p:cNvGrpSpPr/>
            <p:nvPr/>
          </p:nvGrpSpPr>
          <p:grpSpPr>
            <a:xfrm>
              <a:off x="0" y="0"/>
              <a:ext cx="14929581" cy="1853371"/>
              <a:chOff x="0" y="0"/>
              <a:chExt cx="2949053" cy="366098"/>
            </a:xfrm>
          </p:grpSpPr>
          <p:sp>
            <p:nvSpPr>
              <p:cNvPr id="38" name="Freeform 38"/>
              <p:cNvSpPr/>
              <p:nvPr/>
            </p:nvSpPr>
            <p:spPr>
              <a:xfrm>
                <a:off x="0" y="0"/>
                <a:ext cx="2949053" cy="366098"/>
              </a:xfrm>
              <a:custGeom>
                <a:avLst/>
                <a:gdLst/>
                <a:ahLst/>
                <a:cxnLst/>
                <a:rect l="l" t="t" r="r" b="b"/>
                <a:pathLst>
                  <a:path w="2949053" h="366098">
                    <a:moveTo>
                      <a:pt x="20742" y="0"/>
                    </a:moveTo>
                    <a:lnTo>
                      <a:pt x="2928311" y="0"/>
                    </a:lnTo>
                    <a:cubicBezTo>
                      <a:pt x="2939766" y="0"/>
                      <a:pt x="2949053" y="9287"/>
                      <a:pt x="2949053" y="20742"/>
                    </a:cubicBezTo>
                    <a:lnTo>
                      <a:pt x="2949053" y="345355"/>
                    </a:lnTo>
                    <a:cubicBezTo>
                      <a:pt x="2949053" y="356811"/>
                      <a:pt x="2939766" y="366098"/>
                      <a:pt x="2928311" y="366098"/>
                    </a:cubicBezTo>
                    <a:lnTo>
                      <a:pt x="20742" y="366098"/>
                    </a:lnTo>
                    <a:cubicBezTo>
                      <a:pt x="15241" y="366098"/>
                      <a:pt x="9965" y="363913"/>
                      <a:pt x="6075" y="360023"/>
                    </a:cubicBezTo>
                    <a:cubicBezTo>
                      <a:pt x="2185" y="356133"/>
                      <a:pt x="0" y="350857"/>
                      <a:pt x="0" y="345355"/>
                    </a:cubicBezTo>
                    <a:lnTo>
                      <a:pt x="0" y="20742"/>
                    </a:lnTo>
                    <a:cubicBezTo>
                      <a:pt x="0" y="9287"/>
                      <a:pt x="9287" y="0"/>
                      <a:pt x="20742" y="0"/>
                    </a:cubicBezTo>
                    <a:close/>
                  </a:path>
                </a:pathLst>
              </a:custGeom>
              <a:solidFill>
                <a:srgbClr val="94B8AB"/>
              </a:solidFill>
            </p:spPr>
          </p:sp>
          <p:sp>
            <p:nvSpPr>
              <p:cNvPr id="39" name="TextBox 39"/>
              <p:cNvSpPr txBox="1"/>
              <p:nvPr/>
            </p:nvSpPr>
            <p:spPr>
              <a:xfrm>
                <a:off x="0" y="-47625"/>
                <a:ext cx="2949053" cy="413723"/>
              </a:xfrm>
              <a:prstGeom prst="rect">
                <a:avLst/>
              </a:prstGeom>
            </p:spPr>
            <p:txBody>
              <a:bodyPr lIns="50800" tIns="50800" rIns="50800" bIns="50800" rtlCol="0" anchor="ctr"/>
              <a:lstStyle/>
              <a:p>
                <a:pPr algn="ctr">
                  <a:lnSpc>
                    <a:spcPts val="3336"/>
                  </a:lnSpc>
                </a:pPr>
                <a:endParaRPr/>
              </a:p>
            </p:txBody>
          </p:sp>
        </p:grpSp>
        <p:sp>
          <p:nvSpPr>
            <p:cNvPr id="40" name="TextBox 40"/>
            <p:cNvSpPr txBox="1"/>
            <p:nvPr/>
          </p:nvSpPr>
          <p:spPr>
            <a:xfrm>
              <a:off x="191691" y="346931"/>
              <a:ext cx="14599443" cy="1169035"/>
            </a:xfrm>
            <a:prstGeom prst="rect">
              <a:avLst/>
            </a:prstGeom>
          </p:spPr>
          <p:txBody>
            <a:bodyPr lIns="0" tIns="0" rIns="0" bIns="0" rtlCol="0" anchor="t">
              <a:spAutoFit/>
            </a:bodyPr>
            <a:lstStyle/>
            <a:p>
              <a:pPr algn="ctr">
                <a:lnSpc>
                  <a:spcPts val="2310"/>
                </a:lnSpc>
              </a:pPr>
              <a:r>
                <a:rPr lang="en-US" sz="2100" spc="-109">
                  <a:solidFill>
                    <a:srgbClr val="040404"/>
                  </a:solidFill>
                  <a:latin typeface="Lora"/>
                </a:rPr>
                <a:t>решения ВНС носят статус обязательных и могут отменять правовые акты, иные решения государственных органов, которые противоречат интересам национальной безопасности, кроме актов судебных органов </a:t>
              </a:r>
            </a:p>
          </p:txBody>
        </p:sp>
      </p:grpSp>
      <p:grpSp>
        <p:nvGrpSpPr>
          <p:cNvPr id="41" name="Group 41"/>
          <p:cNvGrpSpPr/>
          <p:nvPr/>
        </p:nvGrpSpPr>
        <p:grpSpPr>
          <a:xfrm>
            <a:off x="3781195" y="8668359"/>
            <a:ext cx="11173895" cy="1104278"/>
            <a:chOff x="0" y="0"/>
            <a:chExt cx="14898527" cy="1472371"/>
          </a:xfrm>
        </p:grpSpPr>
        <p:grpSp>
          <p:nvGrpSpPr>
            <p:cNvPr id="42" name="Group 42"/>
            <p:cNvGrpSpPr/>
            <p:nvPr/>
          </p:nvGrpSpPr>
          <p:grpSpPr>
            <a:xfrm>
              <a:off x="0" y="0"/>
              <a:ext cx="14898527" cy="1472371"/>
              <a:chOff x="0" y="0"/>
              <a:chExt cx="2942919" cy="290839"/>
            </a:xfrm>
          </p:grpSpPr>
          <p:sp>
            <p:nvSpPr>
              <p:cNvPr id="43" name="Freeform 43"/>
              <p:cNvSpPr/>
              <p:nvPr/>
            </p:nvSpPr>
            <p:spPr>
              <a:xfrm>
                <a:off x="0" y="0"/>
                <a:ext cx="2942919" cy="290839"/>
              </a:xfrm>
              <a:custGeom>
                <a:avLst/>
                <a:gdLst/>
                <a:ahLst/>
                <a:cxnLst/>
                <a:rect l="l" t="t" r="r" b="b"/>
                <a:pathLst>
                  <a:path w="2942919" h="290839">
                    <a:moveTo>
                      <a:pt x="20786" y="0"/>
                    </a:moveTo>
                    <a:lnTo>
                      <a:pt x="2922133" y="0"/>
                    </a:lnTo>
                    <a:cubicBezTo>
                      <a:pt x="2933613" y="0"/>
                      <a:pt x="2942919" y="9306"/>
                      <a:pt x="2942919" y="20786"/>
                    </a:cubicBezTo>
                    <a:lnTo>
                      <a:pt x="2942919" y="270053"/>
                    </a:lnTo>
                    <a:cubicBezTo>
                      <a:pt x="2942919" y="275566"/>
                      <a:pt x="2940729" y="280853"/>
                      <a:pt x="2936831" y="284751"/>
                    </a:cubicBezTo>
                    <a:cubicBezTo>
                      <a:pt x="2932933" y="288649"/>
                      <a:pt x="2927646" y="290839"/>
                      <a:pt x="2922133" y="290839"/>
                    </a:cubicBezTo>
                    <a:lnTo>
                      <a:pt x="20786" y="290839"/>
                    </a:lnTo>
                    <a:cubicBezTo>
                      <a:pt x="15273" y="290839"/>
                      <a:pt x="9986" y="288649"/>
                      <a:pt x="6088" y="284751"/>
                    </a:cubicBezTo>
                    <a:cubicBezTo>
                      <a:pt x="2190" y="280853"/>
                      <a:pt x="0" y="275566"/>
                      <a:pt x="0" y="270053"/>
                    </a:cubicBezTo>
                    <a:lnTo>
                      <a:pt x="0" y="20786"/>
                    </a:lnTo>
                    <a:cubicBezTo>
                      <a:pt x="0" y="15273"/>
                      <a:pt x="2190" y="9986"/>
                      <a:pt x="6088" y="6088"/>
                    </a:cubicBezTo>
                    <a:cubicBezTo>
                      <a:pt x="9986" y="2190"/>
                      <a:pt x="15273" y="0"/>
                      <a:pt x="20786" y="0"/>
                    </a:cubicBezTo>
                    <a:close/>
                  </a:path>
                </a:pathLst>
              </a:custGeom>
              <a:solidFill>
                <a:srgbClr val="94B8AB"/>
              </a:solidFill>
            </p:spPr>
          </p:sp>
          <p:sp>
            <p:nvSpPr>
              <p:cNvPr id="44" name="TextBox 44"/>
              <p:cNvSpPr txBox="1"/>
              <p:nvPr/>
            </p:nvSpPr>
            <p:spPr>
              <a:xfrm>
                <a:off x="0" y="-47625"/>
                <a:ext cx="2942919" cy="338464"/>
              </a:xfrm>
              <a:prstGeom prst="rect">
                <a:avLst/>
              </a:prstGeom>
            </p:spPr>
            <p:txBody>
              <a:bodyPr lIns="50800" tIns="50800" rIns="50800" bIns="50800" rtlCol="0" anchor="ctr"/>
              <a:lstStyle/>
              <a:p>
                <a:pPr algn="just">
                  <a:lnSpc>
                    <a:spcPts val="3336"/>
                  </a:lnSpc>
                </a:pPr>
                <a:endParaRPr/>
              </a:p>
            </p:txBody>
          </p:sp>
        </p:grpSp>
        <p:sp>
          <p:nvSpPr>
            <p:cNvPr id="45" name="TextBox 45"/>
            <p:cNvSpPr txBox="1"/>
            <p:nvPr/>
          </p:nvSpPr>
          <p:spPr>
            <a:xfrm>
              <a:off x="191292" y="346931"/>
              <a:ext cx="14569076" cy="788035"/>
            </a:xfrm>
            <a:prstGeom prst="rect">
              <a:avLst/>
            </a:prstGeom>
          </p:spPr>
          <p:txBody>
            <a:bodyPr lIns="0" tIns="0" rIns="0" bIns="0" rtlCol="0" anchor="t">
              <a:spAutoFit/>
            </a:bodyPr>
            <a:lstStyle/>
            <a:p>
              <a:pPr algn="ctr">
                <a:lnSpc>
                  <a:spcPts val="2310"/>
                </a:lnSpc>
              </a:pPr>
              <a:r>
                <a:rPr lang="en-US" sz="2100" spc="-109">
                  <a:solidFill>
                    <a:srgbClr val="040404"/>
                  </a:solidFill>
                  <a:latin typeface="Lora"/>
                </a:rPr>
                <a:t>созыв первого заседания ВНС является прерогативой Центральной избирательной комиссии</a:t>
              </a:r>
            </a:p>
          </p:txBody>
        </p:sp>
      </p:grpSp>
      <p:sp>
        <p:nvSpPr>
          <p:cNvPr id="46" name="TextBox 46"/>
          <p:cNvSpPr txBox="1"/>
          <p:nvPr/>
        </p:nvSpPr>
        <p:spPr>
          <a:xfrm>
            <a:off x="7756995" y="2271979"/>
            <a:ext cx="3222294" cy="563880"/>
          </a:xfrm>
          <a:prstGeom prst="rect">
            <a:avLst/>
          </a:prstGeom>
        </p:spPr>
        <p:txBody>
          <a:bodyPr lIns="0" tIns="0" rIns="0" bIns="0" rtlCol="0" anchor="t">
            <a:spAutoFit/>
          </a:bodyPr>
          <a:lstStyle/>
          <a:p>
            <a:pPr algn="ctr">
              <a:lnSpc>
                <a:spcPts val="4620"/>
              </a:lnSpc>
            </a:pPr>
            <a:r>
              <a:rPr lang="en-US" sz="3300">
                <a:solidFill>
                  <a:srgbClr val="040404"/>
                </a:solidFill>
                <a:latin typeface="Lora Italics"/>
              </a:rPr>
              <a:t>Сейчас ВНС:</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746967" y="7289965"/>
            <a:ext cx="1332444" cy="1332444"/>
          </a:xfrm>
          <a:custGeom>
            <a:avLst/>
            <a:gdLst/>
            <a:ahLst/>
            <a:cxnLst/>
            <a:rect l="l" t="t" r="r" b="b"/>
            <a:pathLst>
              <a:path w="1332444" h="1332444">
                <a:moveTo>
                  <a:pt x="0" y="0"/>
                </a:moveTo>
                <a:lnTo>
                  <a:pt x="1332444" y="0"/>
                </a:lnTo>
                <a:lnTo>
                  <a:pt x="1332444" y="1332443"/>
                </a:lnTo>
                <a:lnTo>
                  <a:pt x="0" y="13324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575948" y="8446142"/>
            <a:ext cx="4129182" cy="4129182"/>
          </a:xfrm>
          <a:custGeom>
            <a:avLst/>
            <a:gdLst/>
            <a:ahLst/>
            <a:cxnLst/>
            <a:rect l="l" t="t" r="r" b="b"/>
            <a:pathLst>
              <a:path w="4129182" h="4129182">
                <a:moveTo>
                  <a:pt x="0" y="0"/>
                </a:moveTo>
                <a:lnTo>
                  <a:pt x="4129182" y="0"/>
                </a:lnTo>
                <a:lnTo>
                  <a:pt x="4129182" y="4129182"/>
                </a:lnTo>
                <a:lnTo>
                  <a:pt x="0" y="41291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4347232" y="9679519"/>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2700000">
            <a:off x="3518199" y="8531919"/>
            <a:ext cx="1190046" cy="1190046"/>
          </a:xfrm>
          <a:custGeom>
            <a:avLst/>
            <a:gdLst/>
            <a:ahLst/>
            <a:cxnLst/>
            <a:rect l="l" t="t" r="r" b="b"/>
            <a:pathLst>
              <a:path w="1190046" h="1190046">
                <a:moveTo>
                  <a:pt x="0" y="0"/>
                </a:moveTo>
                <a:lnTo>
                  <a:pt x="1190047" y="0"/>
                </a:lnTo>
                <a:lnTo>
                  <a:pt x="1190047" y="1190047"/>
                </a:lnTo>
                <a:lnTo>
                  <a:pt x="0" y="11900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6"/>
          <p:cNvGrpSpPr/>
          <p:nvPr/>
        </p:nvGrpSpPr>
        <p:grpSpPr>
          <a:xfrm>
            <a:off x="17859375" y="-267806"/>
            <a:ext cx="593949" cy="10899628"/>
            <a:chOff x="0" y="0"/>
            <a:chExt cx="156431" cy="2870684"/>
          </a:xfrm>
        </p:grpSpPr>
        <p:sp>
          <p:nvSpPr>
            <p:cNvPr id="7" name="Freeform 7"/>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8" name="TextBox 8"/>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9" name="Group 9"/>
          <p:cNvGrpSpPr/>
          <p:nvPr/>
        </p:nvGrpSpPr>
        <p:grpSpPr>
          <a:xfrm>
            <a:off x="1204335" y="8165925"/>
            <a:ext cx="568616" cy="56861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2" name="Group 12"/>
          <p:cNvGrpSpPr>
            <a:grpSpLocks noChangeAspect="1"/>
          </p:cNvGrpSpPr>
          <p:nvPr/>
        </p:nvGrpSpPr>
        <p:grpSpPr>
          <a:xfrm>
            <a:off x="376817" y="1028700"/>
            <a:ext cx="6776953" cy="6776953"/>
            <a:chOff x="0" y="0"/>
            <a:chExt cx="6350000" cy="6350000"/>
          </a:xfrm>
        </p:grpSpPr>
        <p:sp>
          <p:nvSpPr>
            <p:cNvPr id="13" name="Freeform 13"/>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8"/>
              <a:stretch>
                <a:fillRect l="-25566" r="-25566"/>
              </a:stretch>
            </a:blipFill>
          </p:spPr>
        </p:sp>
        <p:sp>
          <p:nvSpPr>
            <p:cNvPr id="14" name="Freeform 14"/>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4F826F"/>
            </a:solidFill>
          </p:spPr>
        </p:sp>
      </p:grpSp>
      <p:grpSp>
        <p:nvGrpSpPr>
          <p:cNvPr id="15" name="Group 15"/>
          <p:cNvGrpSpPr/>
          <p:nvPr/>
        </p:nvGrpSpPr>
        <p:grpSpPr>
          <a:xfrm>
            <a:off x="16394493" y="8898367"/>
            <a:ext cx="1464882" cy="1464882"/>
            <a:chOff x="0" y="0"/>
            <a:chExt cx="1953177" cy="1953177"/>
          </a:xfrm>
        </p:grpSpPr>
        <p:sp>
          <p:nvSpPr>
            <p:cNvPr id="16" name="Freeform 16"/>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TextBox 17"/>
            <p:cNvSpPr txBox="1"/>
            <p:nvPr/>
          </p:nvSpPr>
          <p:spPr>
            <a:xfrm>
              <a:off x="481431" y="504459"/>
              <a:ext cx="990314" cy="877783"/>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15</a:t>
              </a:r>
            </a:p>
          </p:txBody>
        </p:sp>
      </p:grpSp>
      <p:sp>
        <p:nvSpPr>
          <p:cNvPr id="18" name="Freeform 18"/>
          <p:cNvSpPr/>
          <p:nvPr/>
        </p:nvSpPr>
        <p:spPr>
          <a:xfrm>
            <a:off x="7637442" y="1573407"/>
            <a:ext cx="4427484" cy="1045993"/>
          </a:xfrm>
          <a:custGeom>
            <a:avLst/>
            <a:gdLst/>
            <a:ahLst/>
            <a:cxnLst/>
            <a:rect l="l" t="t" r="r" b="b"/>
            <a:pathLst>
              <a:path w="4427484" h="1045993">
                <a:moveTo>
                  <a:pt x="0" y="0"/>
                </a:moveTo>
                <a:lnTo>
                  <a:pt x="4427485" y="0"/>
                </a:lnTo>
                <a:lnTo>
                  <a:pt x="4427485" y="1045993"/>
                </a:lnTo>
                <a:lnTo>
                  <a:pt x="0" y="1045993"/>
                </a:lnTo>
                <a:lnTo>
                  <a:pt x="0" y="0"/>
                </a:lnTo>
                <a:close/>
              </a:path>
            </a:pathLst>
          </a:custGeom>
          <a:blipFill>
            <a:blip r:embed="rId9"/>
            <a:stretch>
              <a:fillRect/>
            </a:stretch>
          </a:blipFill>
        </p:spPr>
      </p:sp>
      <p:sp>
        <p:nvSpPr>
          <p:cNvPr id="19" name="TextBox 19"/>
          <p:cNvSpPr txBox="1"/>
          <p:nvPr/>
        </p:nvSpPr>
        <p:spPr>
          <a:xfrm>
            <a:off x="7153770" y="2124979"/>
            <a:ext cx="9822313" cy="1569085"/>
          </a:xfrm>
          <a:prstGeom prst="rect">
            <a:avLst/>
          </a:prstGeom>
        </p:spPr>
        <p:txBody>
          <a:bodyPr lIns="0" tIns="0" rIns="0" bIns="0" rtlCol="0" anchor="t">
            <a:spAutoFit/>
          </a:bodyPr>
          <a:lstStyle/>
          <a:p>
            <a:pPr algn="r">
              <a:lnSpc>
                <a:spcPts val="3079"/>
              </a:lnSpc>
            </a:pPr>
            <a:r>
              <a:rPr lang="en-US" sz="2799">
                <a:solidFill>
                  <a:srgbClr val="040404"/>
                </a:solidFill>
                <a:latin typeface="Lora Bold"/>
              </a:rPr>
              <a:t>Президент Республики Беларусь А.Г.Лукашенко в своем Послании к белорусскому народу и Национальному собранию 31 марта 2023 г., характеризуя новый статус ВНС, отметил: </a:t>
            </a:r>
          </a:p>
        </p:txBody>
      </p:sp>
      <p:sp>
        <p:nvSpPr>
          <p:cNvPr id="20" name="TextBox 20"/>
          <p:cNvSpPr txBox="1"/>
          <p:nvPr/>
        </p:nvSpPr>
        <p:spPr>
          <a:xfrm>
            <a:off x="7153770" y="4341763"/>
            <a:ext cx="10445178" cy="3824162"/>
          </a:xfrm>
          <a:prstGeom prst="rect">
            <a:avLst/>
          </a:prstGeom>
        </p:spPr>
        <p:txBody>
          <a:bodyPr lIns="0" tIns="0" rIns="0" bIns="0" rtlCol="0" anchor="t">
            <a:spAutoFit/>
          </a:bodyPr>
          <a:lstStyle/>
          <a:p>
            <a:pPr algn="ctr">
              <a:lnSpc>
                <a:spcPts val="4391"/>
              </a:lnSpc>
            </a:pPr>
            <a:r>
              <a:rPr lang="en-US" sz="2815" spc="112">
                <a:solidFill>
                  <a:srgbClr val="040404"/>
                </a:solidFill>
                <a:latin typeface="Lora Bold Italics"/>
              </a:rPr>
              <a:t>«Это будет высший представительный орган в стране, который совместит в себе традиции и лучшие практики белорусского народовластия. На протяжении более четверти века этот институт зарекомендовал себя настоящим народным вече. Он уже есть. Мы ничего не выдумываем, пришло время сделать его конституционным».</a:t>
            </a: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14779749" y="5470953"/>
            <a:ext cx="4959103" cy="4959103"/>
          </a:xfrm>
          <a:custGeom>
            <a:avLst/>
            <a:gdLst/>
            <a:ahLst/>
            <a:cxnLst/>
            <a:rect l="l" t="t" r="r" b="b"/>
            <a:pathLst>
              <a:path w="4959103" h="4959103">
                <a:moveTo>
                  <a:pt x="0" y="0"/>
                </a:moveTo>
                <a:lnTo>
                  <a:pt x="4959102" y="0"/>
                </a:lnTo>
                <a:lnTo>
                  <a:pt x="4959102" y="4959103"/>
                </a:lnTo>
                <a:lnTo>
                  <a:pt x="0" y="4959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2479551" y="121631"/>
            <a:ext cx="4959103" cy="4959103"/>
          </a:xfrm>
          <a:custGeom>
            <a:avLst/>
            <a:gdLst/>
            <a:ahLst/>
            <a:cxnLst/>
            <a:rect l="l" t="t" r="r" b="b"/>
            <a:pathLst>
              <a:path w="4959103" h="4959103">
                <a:moveTo>
                  <a:pt x="0" y="0"/>
                </a:moveTo>
                <a:lnTo>
                  <a:pt x="4959102" y="0"/>
                </a:lnTo>
                <a:lnTo>
                  <a:pt x="4959102" y="4959103"/>
                </a:lnTo>
                <a:lnTo>
                  <a:pt x="0" y="49591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700000">
            <a:off x="-1292834" y="5943659"/>
            <a:ext cx="1836063" cy="1836063"/>
          </a:xfrm>
          <a:custGeom>
            <a:avLst/>
            <a:gdLst/>
            <a:ahLst/>
            <a:cxnLst/>
            <a:rect l="l" t="t" r="r" b="b"/>
            <a:pathLst>
              <a:path w="1836063" h="1836063">
                <a:moveTo>
                  <a:pt x="0" y="0"/>
                </a:moveTo>
                <a:lnTo>
                  <a:pt x="1836063" y="0"/>
                </a:lnTo>
                <a:lnTo>
                  <a:pt x="1836063" y="1836063"/>
                </a:lnTo>
                <a:lnTo>
                  <a:pt x="0" y="18360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475493" y="5471669"/>
            <a:ext cx="1024805" cy="1024805"/>
          </a:xfrm>
          <a:custGeom>
            <a:avLst/>
            <a:gdLst/>
            <a:ahLst/>
            <a:cxnLst/>
            <a:rect l="l" t="t" r="r" b="b"/>
            <a:pathLst>
              <a:path w="1024805" h="1024805">
                <a:moveTo>
                  <a:pt x="0" y="0"/>
                </a:moveTo>
                <a:lnTo>
                  <a:pt x="1024805" y="0"/>
                </a:lnTo>
                <a:lnTo>
                  <a:pt x="1024805" y="1024805"/>
                </a:lnTo>
                <a:lnTo>
                  <a:pt x="0" y="10248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477204">
            <a:off x="18011879" y="4327246"/>
            <a:ext cx="1024805" cy="1024805"/>
          </a:xfrm>
          <a:custGeom>
            <a:avLst/>
            <a:gdLst/>
            <a:ahLst/>
            <a:cxnLst/>
            <a:rect l="l" t="t" r="r" b="b"/>
            <a:pathLst>
              <a:path w="1024805" h="1024805">
                <a:moveTo>
                  <a:pt x="0" y="0"/>
                </a:moveTo>
                <a:lnTo>
                  <a:pt x="1024804" y="0"/>
                </a:lnTo>
                <a:lnTo>
                  <a:pt x="1024804" y="1024805"/>
                </a:lnTo>
                <a:lnTo>
                  <a:pt x="0" y="10248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2871165">
            <a:off x="1815506" y="421219"/>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2439673">
            <a:off x="17392077" y="4352312"/>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2700000">
            <a:off x="13672865" y="8490671"/>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2700000">
            <a:off x="1853802" y="1003717"/>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2288677" y="1522986"/>
            <a:ext cx="13991376" cy="596265"/>
          </a:xfrm>
          <a:prstGeom prst="rect">
            <a:avLst/>
          </a:prstGeom>
        </p:spPr>
        <p:txBody>
          <a:bodyPr lIns="0" tIns="0" rIns="0" bIns="0" rtlCol="0" anchor="t">
            <a:spAutoFit/>
          </a:bodyPr>
          <a:lstStyle/>
          <a:p>
            <a:pPr algn="ctr">
              <a:lnSpc>
                <a:spcPts val="4620"/>
              </a:lnSpc>
            </a:pPr>
            <a:r>
              <a:rPr lang="en-US" sz="4200">
                <a:solidFill>
                  <a:srgbClr val="040404"/>
                </a:solidFill>
                <a:latin typeface="Lora Bold"/>
              </a:rPr>
              <a:t>ВНС ПРЕДОСТАВЛЕНЫ ШИРОКИЕ ПОЛНОМОЧИЯ:</a:t>
            </a:r>
          </a:p>
        </p:txBody>
      </p:sp>
      <p:grpSp>
        <p:nvGrpSpPr>
          <p:cNvPr id="12" name="Group 12"/>
          <p:cNvGrpSpPr/>
          <p:nvPr/>
        </p:nvGrpSpPr>
        <p:grpSpPr>
          <a:xfrm>
            <a:off x="16971666" y="5143500"/>
            <a:ext cx="575268" cy="57526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5" name="Group 15"/>
          <p:cNvGrpSpPr/>
          <p:nvPr/>
        </p:nvGrpSpPr>
        <p:grpSpPr>
          <a:xfrm>
            <a:off x="2837354" y="2931109"/>
            <a:ext cx="368573" cy="36857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8" name="Group 18"/>
          <p:cNvGrpSpPr/>
          <p:nvPr/>
        </p:nvGrpSpPr>
        <p:grpSpPr>
          <a:xfrm>
            <a:off x="2837354" y="3929123"/>
            <a:ext cx="368573" cy="368573"/>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21" name="Group 21"/>
          <p:cNvGrpSpPr/>
          <p:nvPr/>
        </p:nvGrpSpPr>
        <p:grpSpPr>
          <a:xfrm>
            <a:off x="2837354" y="4959214"/>
            <a:ext cx="368573" cy="36857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24" name="Group 24"/>
          <p:cNvGrpSpPr/>
          <p:nvPr/>
        </p:nvGrpSpPr>
        <p:grpSpPr>
          <a:xfrm>
            <a:off x="2837354" y="7766218"/>
            <a:ext cx="368573" cy="368573"/>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27" name="Group 27"/>
          <p:cNvGrpSpPr/>
          <p:nvPr/>
        </p:nvGrpSpPr>
        <p:grpSpPr>
          <a:xfrm>
            <a:off x="2837354" y="6276605"/>
            <a:ext cx="368573" cy="36857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29" name="TextBox 29"/>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30" name="TextBox 30"/>
          <p:cNvSpPr txBox="1"/>
          <p:nvPr/>
        </p:nvSpPr>
        <p:spPr>
          <a:xfrm>
            <a:off x="3366995" y="2839996"/>
            <a:ext cx="13759875" cy="588898"/>
          </a:xfrm>
          <a:prstGeom prst="rect">
            <a:avLst/>
          </a:prstGeom>
        </p:spPr>
        <p:txBody>
          <a:bodyPr lIns="0" tIns="0" rIns="0" bIns="0" rtlCol="0" anchor="t">
            <a:spAutoFit/>
          </a:bodyPr>
          <a:lstStyle/>
          <a:p>
            <a:pPr>
              <a:lnSpc>
                <a:spcPts val="2322"/>
              </a:lnSpc>
            </a:pPr>
            <a:r>
              <a:rPr lang="en-US" sz="2299">
                <a:solidFill>
                  <a:srgbClr val="040404"/>
                </a:solidFill>
                <a:latin typeface="Lora"/>
              </a:rPr>
              <a:t>Собрание призвано принимать решения об утверждении основных направлений внутренней и внешней политики, программы социально-экономического развития Республики Беларусь.</a:t>
            </a:r>
          </a:p>
        </p:txBody>
      </p:sp>
      <p:sp>
        <p:nvSpPr>
          <p:cNvPr id="31" name="TextBox 31"/>
          <p:cNvSpPr txBox="1"/>
          <p:nvPr/>
        </p:nvSpPr>
        <p:spPr>
          <a:xfrm>
            <a:off x="3366995" y="3854991"/>
            <a:ext cx="13759875" cy="588898"/>
          </a:xfrm>
          <a:prstGeom prst="rect">
            <a:avLst/>
          </a:prstGeom>
        </p:spPr>
        <p:txBody>
          <a:bodyPr lIns="0" tIns="0" rIns="0" bIns="0" rtlCol="0" anchor="t">
            <a:spAutoFit/>
          </a:bodyPr>
          <a:lstStyle/>
          <a:p>
            <a:pPr>
              <a:lnSpc>
                <a:spcPts val="2322"/>
              </a:lnSpc>
            </a:pPr>
            <a:r>
              <a:rPr lang="en-US" sz="2299">
                <a:solidFill>
                  <a:srgbClr val="040404"/>
                </a:solidFill>
                <a:latin typeface="Lora"/>
              </a:rPr>
              <a:t>Всебелорусское народное собрание наделено правом предлагать изменения и дополнения в Конституцию Республики Беларусь.</a:t>
            </a:r>
          </a:p>
        </p:txBody>
      </p:sp>
      <p:sp>
        <p:nvSpPr>
          <p:cNvPr id="32" name="TextBox 32"/>
          <p:cNvSpPr txBox="1"/>
          <p:nvPr/>
        </p:nvSpPr>
        <p:spPr>
          <a:xfrm>
            <a:off x="3366995" y="4688749"/>
            <a:ext cx="13759875" cy="874648"/>
          </a:xfrm>
          <a:prstGeom prst="rect">
            <a:avLst/>
          </a:prstGeom>
        </p:spPr>
        <p:txBody>
          <a:bodyPr lIns="0" tIns="0" rIns="0" bIns="0" rtlCol="0" anchor="t">
            <a:spAutoFit/>
          </a:bodyPr>
          <a:lstStyle/>
          <a:p>
            <a:pPr>
              <a:lnSpc>
                <a:spcPts val="2322"/>
              </a:lnSpc>
            </a:pPr>
            <a:r>
              <a:rPr lang="en-US" sz="2299">
                <a:solidFill>
                  <a:srgbClr val="040404"/>
                </a:solidFill>
                <a:latin typeface="Lora"/>
              </a:rPr>
              <a:t>Право законодательной инициативы реализуется Всебелорусским народным собранием посредством внесения в Палату представителей Национального собрания Республики Беларусь проектов законов. </a:t>
            </a:r>
          </a:p>
        </p:txBody>
      </p:sp>
      <p:sp>
        <p:nvSpPr>
          <p:cNvPr id="33" name="TextBox 33"/>
          <p:cNvSpPr txBox="1"/>
          <p:nvPr/>
        </p:nvSpPr>
        <p:spPr>
          <a:xfrm>
            <a:off x="3366995" y="5753302"/>
            <a:ext cx="13759875" cy="1446148"/>
          </a:xfrm>
          <a:prstGeom prst="rect">
            <a:avLst/>
          </a:prstGeom>
        </p:spPr>
        <p:txBody>
          <a:bodyPr lIns="0" tIns="0" rIns="0" bIns="0" rtlCol="0" anchor="t">
            <a:spAutoFit/>
          </a:bodyPr>
          <a:lstStyle/>
          <a:p>
            <a:pPr>
              <a:lnSpc>
                <a:spcPts val="2322"/>
              </a:lnSpc>
            </a:pPr>
            <a:r>
              <a:rPr lang="en-US" sz="2299">
                <a:solidFill>
                  <a:srgbClr val="040404"/>
                </a:solidFill>
                <a:latin typeface="Lora"/>
              </a:rPr>
              <a:t>ВНС избирает Председателя, заместителя Председателя и судей Конституционного Суда Республики Беларусь, Председателя, заместителей Председателя и судей Верховного Суда Республики Беларусь, Председателя и членов Центральной избирательной комиссии, освобождает их от должности по основаниям, предусмотренным законом; утверждает список народных заседателей Верховного Суда Республики Беларусь </a:t>
            </a:r>
          </a:p>
        </p:txBody>
      </p:sp>
      <p:sp>
        <p:nvSpPr>
          <p:cNvPr id="34" name="TextBox 34"/>
          <p:cNvSpPr txBox="1"/>
          <p:nvPr/>
        </p:nvSpPr>
        <p:spPr>
          <a:xfrm>
            <a:off x="3366995" y="7389356"/>
            <a:ext cx="13759875" cy="1160398"/>
          </a:xfrm>
          <a:prstGeom prst="rect">
            <a:avLst/>
          </a:prstGeom>
        </p:spPr>
        <p:txBody>
          <a:bodyPr lIns="0" tIns="0" rIns="0" bIns="0" rtlCol="0" anchor="t">
            <a:spAutoFit/>
          </a:bodyPr>
          <a:lstStyle/>
          <a:p>
            <a:pPr>
              <a:lnSpc>
                <a:spcPts val="2322"/>
              </a:lnSpc>
            </a:pPr>
            <a:r>
              <a:rPr lang="en-US" sz="2299">
                <a:solidFill>
                  <a:srgbClr val="040404"/>
                </a:solidFill>
                <a:latin typeface="Lora"/>
              </a:rPr>
              <a:t>ВНС вправе рассматривать вопрос по импичменту, то есть возможному смещению с должности Президента Республики Беларусь (ранее таким правом обладали палаты Парламента) в случае систематического или грубого нарушения им Конституции либо совершения государственной измены или иного тяжкого преступления.</a:t>
            </a:r>
          </a:p>
        </p:txBody>
      </p:sp>
      <p:grpSp>
        <p:nvGrpSpPr>
          <p:cNvPr id="35" name="Group 35"/>
          <p:cNvGrpSpPr/>
          <p:nvPr/>
        </p:nvGrpSpPr>
        <p:grpSpPr>
          <a:xfrm>
            <a:off x="0" y="8850668"/>
            <a:ext cx="1464882" cy="1464882"/>
            <a:chOff x="0" y="0"/>
            <a:chExt cx="1953177" cy="1953177"/>
          </a:xfrm>
        </p:grpSpPr>
        <p:sp>
          <p:nvSpPr>
            <p:cNvPr id="36" name="Freeform 36"/>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7" name="TextBox 37"/>
            <p:cNvSpPr txBox="1"/>
            <p:nvPr/>
          </p:nvSpPr>
          <p:spPr>
            <a:xfrm>
              <a:off x="481431" y="504459"/>
              <a:ext cx="990314" cy="877783"/>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16</a:t>
              </a:r>
            </a:p>
          </p:txBody>
        </p:sp>
      </p:grpSp>
      <p:grpSp>
        <p:nvGrpSpPr>
          <p:cNvPr id="38" name="Group 38"/>
          <p:cNvGrpSpPr/>
          <p:nvPr/>
        </p:nvGrpSpPr>
        <p:grpSpPr>
          <a:xfrm>
            <a:off x="2837354" y="9074014"/>
            <a:ext cx="368573" cy="368573"/>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40" name="TextBox 40"/>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41" name="TextBox 41"/>
          <p:cNvSpPr txBox="1"/>
          <p:nvPr/>
        </p:nvSpPr>
        <p:spPr>
          <a:xfrm>
            <a:off x="3366995" y="8840026"/>
            <a:ext cx="13759875" cy="874648"/>
          </a:xfrm>
          <a:prstGeom prst="rect">
            <a:avLst/>
          </a:prstGeom>
        </p:spPr>
        <p:txBody>
          <a:bodyPr lIns="0" tIns="0" rIns="0" bIns="0" rtlCol="0" anchor="t">
            <a:spAutoFit/>
          </a:bodyPr>
          <a:lstStyle/>
          <a:p>
            <a:pPr>
              <a:lnSpc>
                <a:spcPts val="2322"/>
              </a:lnSpc>
            </a:pPr>
            <a:r>
              <a:rPr lang="en-US" sz="2299">
                <a:solidFill>
                  <a:srgbClr val="040404"/>
                </a:solidFill>
                <a:latin typeface="Lora"/>
              </a:rPr>
              <a:t>Прерогативой Всебелорусского народного собрания станет принятие решения о легитимности выборов, в том числе выборов Президента Республики Беларусь. Тем самым ВНС выступит гарантом объективной оценки волеизъявления народа в период избирательных кампаний.</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2479551" y="121631"/>
            <a:ext cx="4959103" cy="4959103"/>
          </a:xfrm>
          <a:custGeom>
            <a:avLst/>
            <a:gdLst/>
            <a:ahLst/>
            <a:cxnLst/>
            <a:rect l="l" t="t" r="r" b="b"/>
            <a:pathLst>
              <a:path w="4959103" h="4959103">
                <a:moveTo>
                  <a:pt x="0" y="0"/>
                </a:moveTo>
                <a:lnTo>
                  <a:pt x="4959102" y="0"/>
                </a:lnTo>
                <a:lnTo>
                  <a:pt x="4959102" y="4959103"/>
                </a:lnTo>
                <a:lnTo>
                  <a:pt x="0" y="4959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1292834" y="5943659"/>
            <a:ext cx="1836063" cy="1836063"/>
          </a:xfrm>
          <a:custGeom>
            <a:avLst/>
            <a:gdLst/>
            <a:ahLst/>
            <a:cxnLst/>
            <a:rect l="l" t="t" r="r" b="b"/>
            <a:pathLst>
              <a:path w="1836063" h="1836063">
                <a:moveTo>
                  <a:pt x="0" y="0"/>
                </a:moveTo>
                <a:lnTo>
                  <a:pt x="1836063" y="0"/>
                </a:lnTo>
                <a:lnTo>
                  <a:pt x="1836063" y="1836063"/>
                </a:lnTo>
                <a:lnTo>
                  <a:pt x="0" y="1836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475493" y="5471669"/>
            <a:ext cx="1024805" cy="1024805"/>
          </a:xfrm>
          <a:custGeom>
            <a:avLst/>
            <a:gdLst/>
            <a:ahLst/>
            <a:cxnLst/>
            <a:rect l="l" t="t" r="r" b="b"/>
            <a:pathLst>
              <a:path w="1024805" h="1024805">
                <a:moveTo>
                  <a:pt x="0" y="0"/>
                </a:moveTo>
                <a:lnTo>
                  <a:pt x="1024805" y="0"/>
                </a:lnTo>
                <a:lnTo>
                  <a:pt x="1024805" y="1024805"/>
                </a:lnTo>
                <a:lnTo>
                  <a:pt x="0" y="10248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1815506" y="421219"/>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2439673">
            <a:off x="17230152" y="4536598"/>
            <a:ext cx="503619" cy="503619"/>
          </a:xfrm>
          <a:custGeom>
            <a:avLst/>
            <a:gdLst/>
            <a:ahLst/>
            <a:cxnLst/>
            <a:rect l="l" t="t" r="r" b="b"/>
            <a:pathLst>
              <a:path w="503619" h="503619">
                <a:moveTo>
                  <a:pt x="0" y="0"/>
                </a:moveTo>
                <a:lnTo>
                  <a:pt x="503619" y="0"/>
                </a:lnTo>
                <a:lnTo>
                  <a:pt x="503619" y="503620"/>
                </a:lnTo>
                <a:lnTo>
                  <a:pt x="0" y="5036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2700000">
            <a:off x="13875826" y="7008802"/>
            <a:ext cx="5823961" cy="5823961"/>
          </a:xfrm>
          <a:custGeom>
            <a:avLst/>
            <a:gdLst/>
            <a:ahLst/>
            <a:cxnLst/>
            <a:rect l="l" t="t" r="r" b="b"/>
            <a:pathLst>
              <a:path w="5823961" h="5823961">
                <a:moveTo>
                  <a:pt x="0" y="0"/>
                </a:moveTo>
                <a:lnTo>
                  <a:pt x="5823960" y="0"/>
                </a:lnTo>
                <a:lnTo>
                  <a:pt x="5823960" y="5823960"/>
                </a:lnTo>
                <a:lnTo>
                  <a:pt x="0" y="58239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2700000">
            <a:off x="1853802" y="1003717"/>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2288677" y="1522986"/>
            <a:ext cx="13991376" cy="596265"/>
          </a:xfrm>
          <a:prstGeom prst="rect">
            <a:avLst/>
          </a:prstGeom>
        </p:spPr>
        <p:txBody>
          <a:bodyPr lIns="0" tIns="0" rIns="0" bIns="0" rtlCol="0" anchor="t">
            <a:spAutoFit/>
          </a:bodyPr>
          <a:lstStyle/>
          <a:p>
            <a:pPr algn="ctr">
              <a:lnSpc>
                <a:spcPts val="4620"/>
              </a:lnSpc>
            </a:pPr>
            <a:r>
              <a:rPr lang="en-US" sz="4200">
                <a:solidFill>
                  <a:srgbClr val="040404"/>
                </a:solidFill>
                <a:latin typeface="Lora Bold"/>
              </a:rPr>
              <a:t>ВНС ПРЕДОСТАВЛЕНЫ ШИРОКИЕ ПОЛНОМОЧИЯ:</a:t>
            </a:r>
          </a:p>
        </p:txBody>
      </p:sp>
      <p:grpSp>
        <p:nvGrpSpPr>
          <p:cNvPr id="10" name="Group 10"/>
          <p:cNvGrpSpPr/>
          <p:nvPr/>
        </p:nvGrpSpPr>
        <p:grpSpPr>
          <a:xfrm>
            <a:off x="17643887" y="4915737"/>
            <a:ext cx="575268" cy="57526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3" name="Group 13"/>
          <p:cNvGrpSpPr/>
          <p:nvPr/>
        </p:nvGrpSpPr>
        <p:grpSpPr>
          <a:xfrm>
            <a:off x="2837354" y="3354946"/>
            <a:ext cx="368573" cy="36857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6" name="Group 16"/>
          <p:cNvGrpSpPr/>
          <p:nvPr/>
        </p:nvGrpSpPr>
        <p:grpSpPr>
          <a:xfrm>
            <a:off x="2837354" y="4881325"/>
            <a:ext cx="368573" cy="36857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9" name="Group 19"/>
          <p:cNvGrpSpPr/>
          <p:nvPr/>
        </p:nvGrpSpPr>
        <p:grpSpPr>
          <a:xfrm>
            <a:off x="2837354" y="6033296"/>
            <a:ext cx="368573" cy="36857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22" name="TextBox 22"/>
          <p:cNvSpPr txBox="1"/>
          <p:nvPr/>
        </p:nvSpPr>
        <p:spPr>
          <a:xfrm>
            <a:off x="3366995" y="2839996"/>
            <a:ext cx="13759875" cy="1446148"/>
          </a:xfrm>
          <a:prstGeom prst="rect">
            <a:avLst/>
          </a:prstGeom>
        </p:spPr>
        <p:txBody>
          <a:bodyPr lIns="0" tIns="0" rIns="0" bIns="0" rtlCol="0" anchor="t">
            <a:spAutoFit/>
          </a:bodyPr>
          <a:lstStyle/>
          <a:p>
            <a:pPr>
              <a:lnSpc>
                <a:spcPts val="2322"/>
              </a:lnSpc>
            </a:pPr>
            <a:r>
              <a:rPr lang="en-US" sz="2299">
                <a:solidFill>
                  <a:srgbClr val="040404"/>
                </a:solidFill>
                <a:latin typeface="Lora"/>
              </a:rPr>
              <a:t>Определены полномочия Всебелорусского народного собрания в области обороны. ВНС утверждает Военную доктрину, Концепцию национальной безопасности. Кроме того, Всебелорусское народное собрание вправе ввести на территории Республики Беларусь чрезвычайное или военное положение при наличии оснований, предусмотренных Конституцией Республики Беларусь</a:t>
            </a:r>
          </a:p>
        </p:txBody>
      </p:sp>
      <p:sp>
        <p:nvSpPr>
          <p:cNvPr id="23" name="TextBox 23"/>
          <p:cNvSpPr txBox="1"/>
          <p:nvPr/>
        </p:nvSpPr>
        <p:spPr>
          <a:xfrm>
            <a:off x="3366995" y="4642222"/>
            <a:ext cx="13759875" cy="1160398"/>
          </a:xfrm>
          <a:prstGeom prst="rect">
            <a:avLst/>
          </a:prstGeom>
        </p:spPr>
        <p:txBody>
          <a:bodyPr lIns="0" tIns="0" rIns="0" bIns="0" rtlCol="0" anchor="t">
            <a:spAutoFit/>
          </a:bodyPr>
          <a:lstStyle/>
          <a:p>
            <a:pPr>
              <a:lnSpc>
                <a:spcPts val="2322"/>
              </a:lnSpc>
            </a:pPr>
            <a:r>
              <a:rPr lang="en-US" sz="2299">
                <a:solidFill>
                  <a:srgbClr val="040404"/>
                </a:solidFill>
                <a:latin typeface="Lora"/>
              </a:rPr>
              <a:t>По предложению Президента ВНС может принять решение о возможности направления миротворческих миссий за пределы Беларуси для участия в обеспечении коллективной безопасности и деятельности по поддержанию международного мира и безопасности.</a:t>
            </a:r>
          </a:p>
          <a:p>
            <a:pPr>
              <a:lnSpc>
                <a:spcPts val="2322"/>
              </a:lnSpc>
            </a:pPr>
            <a:endParaRPr lang="en-US" sz="2299">
              <a:solidFill>
                <a:srgbClr val="040404"/>
              </a:solidFill>
              <a:latin typeface="Lora"/>
            </a:endParaRPr>
          </a:p>
        </p:txBody>
      </p:sp>
      <p:sp>
        <p:nvSpPr>
          <p:cNvPr id="24" name="TextBox 24"/>
          <p:cNvSpPr txBox="1"/>
          <p:nvPr/>
        </p:nvSpPr>
        <p:spPr>
          <a:xfrm>
            <a:off x="3366995" y="5840720"/>
            <a:ext cx="13759875" cy="1160398"/>
          </a:xfrm>
          <a:prstGeom prst="rect">
            <a:avLst/>
          </a:prstGeom>
        </p:spPr>
        <p:txBody>
          <a:bodyPr lIns="0" tIns="0" rIns="0" bIns="0" rtlCol="0" anchor="t">
            <a:spAutoFit/>
          </a:bodyPr>
          <a:lstStyle/>
          <a:p>
            <a:pPr>
              <a:lnSpc>
                <a:spcPts val="2322"/>
              </a:lnSpc>
            </a:pPr>
            <a:r>
              <a:rPr lang="en-US" sz="2299">
                <a:solidFill>
                  <a:srgbClr val="040404"/>
                </a:solidFill>
                <a:latin typeface="Lora"/>
              </a:rPr>
              <a:t>Всебелорусское народное собрание дает обязательные для исполнения поручения государственным органам и должностным лицам. Это существенно повышает их значимость и действенность. </a:t>
            </a:r>
          </a:p>
          <a:p>
            <a:pPr>
              <a:lnSpc>
                <a:spcPts val="2322"/>
              </a:lnSpc>
            </a:pPr>
            <a:endParaRPr lang="en-US" sz="2299">
              <a:solidFill>
                <a:srgbClr val="040404"/>
              </a:solidFill>
              <a:latin typeface="Lora"/>
            </a:endParaRPr>
          </a:p>
        </p:txBody>
      </p:sp>
      <p:sp>
        <p:nvSpPr>
          <p:cNvPr id="25" name="Freeform 25"/>
          <p:cNvSpPr/>
          <p:nvPr/>
        </p:nvSpPr>
        <p:spPr>
          <a:xfrm rot="2477204">
            <a:off x="17832987" y="7464403"/>
            <a:ext cx="1391160" cy="1391160"/>
          </a:xfrm>
          <a:custGeom>
            <a:avLst/>
            <a:gdLst/>
            <a:ahLst/>
            <a:cxnLst/>
            <a:rect l="l" t="t" r="r" b="b"/>
            <a:pathLst>
              <a:path w="1391160" h="1391160">
                <a:moveTo>
                  <a:pt x="0" y="0"/>
                </a:moveTo>
                <a:lnTo>
                  <a:pt x="1391161" y="0"/>
                </a:lnTo>
                <a:lnTo>
                  <a:pt x="1391161" y="1391160"/>
                </a:lnTo>
                <a:lnTo>
                  <a:pt x="0" y="13911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6" name="Group 26"/>
          <p:cNvGrpSpPr/>
          <p:nvPr/>
        </p:nvGrpSpPr>
        <p:grpSpPr>
          <a:xfrm>
            <a:off x="16911445" y="8822118"/>
            <a:ext cx="1464882" cy="1464882"/>
            <a:chOff x="0" y="0"/>
            <a:chExt cx="1953177" cy="1953177"/>
          </a:xfrm>
        </p:grpSpPr>
        <p:sp>
          <p:nvSpPr>
            <p:cNvPr id="27" name="Freeform 27"/>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TextBox 28"/>
            <p:cNvSpPr txBox="1"/>
            <p:nvPr/>
          </p:nvSpPr>
          <p:spPr>
            <a:xfrm>
              <a:off x="481431" y="504459"/>
              <a:ext cx="990314" cy="877783"/>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17</a:t>
              </a:r>
            </a:p>
          </p:txBody>
        </p:sp>
      </p:grpSp>
      <p:sp>
        <p:nvSpPr>
          <p:cNvPr id="29" name="TextBox 29"/>
          <p:cNvSpPr txBox="1"/>
          <p:nvPr/>
        </p:nvSpPr>
        <p:spPr>
          <a:xfrm>
            <a:off x="391629" y="7496418"/>
            <a:ext cx="14079589" cy="2303398"/>
          </a:xfrm>
          <a:prstGeom prst="rect">
            <a:avLst/>
          </a:prstGeom>
        </p:spPr>
        <p:txBody>
          <a:bodyPr lIns="0" tIns="0" rIns="0" bIns="0" rtlCol="0" anchor="t">
            <a:spAutoFit/>
          </a:bodyPr>
          <a:lstStyle/>
          <a:p>
            <a:pPr algn="ctr">
              <a:lnSpc>
                <a:spcPts val="2322"/>
              </a:lnSpc>
            </a:pPr>
            <a:r>
              <a:rPr lang="en-US" sz="2299">
                <a:solidFill>
                  <a:srgbClr val="040404"/>
                </a:solidFill>
                <a:latin typeface="Lora"/>
              </a:rPr>
              <a:t>Таким образом, создан дополнительный механизм сдержек и противовесов в политической системе нашей страны. В случае критических моментов </a:t>
            </a:r>
            <a:r>
              <a:rPr lang="en-US" sz="2299">
                <a:solidFill>
                  <a:srgbClr val="040404"/>
                </a:solidFill>
                <a:latin typeface="Lora Bold"/>
              </a:rPr>
              <a:t>ВНС выступит в роли «арбитра», страхующего механизма</a:t>
            </a:r>
            <a:r>
              <a:rPr lang="en-US" sz="2299">
                <a:solidFill>
                  <a:srgbClr val="040404"/>
                </a:solidFill>
                <a:latin typeface="Lora"/>
              </a:rPr>
              <a:t>, чтобы исключить возможность паралича системы государственного управления. </a:t>
            </a:r>
          </a:p>
          <a:p>
            <a:pPr>
              <a:lnSpc>
                <a:spcPts val="2322"/>
              </a:lnSpc>
            </a:pPr>
            <a:r>
              <a:rPr lang="en-US" sz="2299">
                <a:solidFill>
                  <a:srgbClr val="040404"/>
                </a:solidFill>
                <a:latin typeface="Lora Bold"/>
              </a:rPr>
              <a:t>Всебелорусское народное собрание в любой политической, общественной ситуации не допустит изменения социально направленной политики государства,</a:t>
            </a:r>
            <a:r>
              <a:rPr lang="en-US" sz="2299">
                <a:solidFill>
                  <a:srgbClr val="040404"/>
                </a:solidFill>
                <a:latin typeface="Lora"/>
              </a:rPr>
              <a:t> которая формировалась многие годы. Насущные изменения будут идти эволюционным путем.</a:t>
            </a:r>
          </a:p>
          <a:p>
            <a:pPr>
              <a:lnSpc>
                <a:spcPts val="2322"/>
              </a:lnSpc>
            </a:pPr>
            <a:endParaRPr lang="en-US" sz="2299">
              <a:solidFill>
                <a:srgbClr val="040404"/>
              </a:solidFill>
              <a:latin typeface="Lora"/>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3705513" y="-996171"/>
            <a:ext cx="4959103" cy="4959103"/>
          </a:xfrm>
          <a:custGeom>
            <a:avLst/>
            <a:gdLst/>
            <a:ahLst/>
            <a:cxnLst/>
            <a:rect l="l" t="t" r="r" b="b"/>
            <a:pathLst>
              <a:path w="4959103" h="4959103">
                <a:moveTo>
                  <a:pt x="0" y="0"/>
                </a:moveTo>
                <a:lnTo>
                  <a:pt x="4959103" y="0"/>
                </a:lnTo>
                <a:lnTo>
                  <a:pt x="4959103" y="4959103"/>
                </a:lnTo>
                <a:lnTo>
                  <a:pt x="0" y="4959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1292834" y="5943659"/>
            <a:ext cx="1836063" cy="1836063"/>
          </a:xfrm>
          <a:custGeom>
            <a:avLst/>
            <a:gdLst/>
            <a:ahLst/>
            <a:cxnLst/>
            <a:rect l="l" t="t" r="r" b="b"/>
            <a:pathLst>
              <a:path w="1836063" h="1836063">
                <a:moveTo>
                  <a:pt x="0" y="0"/>
                </a:moveTo>
                <a:lnTo>
                  <a:pt x="1836063" y="0"/>
                </a:lnTo>
                <a:lnTo>
                  <a:pt x="1836063" y="1836063"/>
                </a:lnTo>
                <a:lnTo>
                  <a:pt x="0" y="1836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570467" y="5112954"/>
            <a:ext cx="1427654" cy="1427654"/>
          </a:xfrm>
          <a:custGeom>
            <a:avLst/>
            <a:gdLst/>
            <a:ahLst/>
            <a:cxnLst/>
            <a:rect l="l" t="t" r="r" b="b"/>
            <a:pathLst>
              <a:path w="1427654" h="1427654">
                <a:moveTo>
                  <a:pt x="0" y="0"/>
                </a:moveTo>
                <a:lnTo>
                  <a:pt x="1427654" y="0"/>
                </a:lnTo>
                <a:lnTo>
                  <a:pt x="1427654" y="1427654"/>
                </a:lnTo>
                <a:lnTo>
                  <a:pt x="0" y="14276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1255475" y="-108300"/>
            <a:ext cx="503619" cy="503619"/>
          </a:xfrm>
          <a:custGeom>
            <a:avLst/>
            <a:gdLst/>
            <a:ahLst/>
            <a:cxnLst/>
            <a:rect l="l" t="t" r="r" b="b"/>
            <a:pathLst>
              <a:path w="503619" h="503619">
                <a:moveTo>
                  <a:pt x="0" y="0"/>
                </a:moveTo>
                <a:lnTo>
                  <a:pt x="503619" y="0"/>
                </a:lnTo>
                <a:lnTo>
                  <a:pt x="503619" y="503620"/>
                </a:lnTo>
                <a:lnTo>
                  <a:pt x="0" y="5036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2700000">
            <a:off x="-534205" y="9152806"/>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4213210" y="-193111"/>
            <a:ext cx="11010943" cy="1751330"/>
          </a:xfrm>
          <a:prstGeom prst="rect">
            <a:avLst/>
          </a:prstGeom>
        </p:spPr>
        <p:txBody>
          <a:bodyPr lIns="0" tIns="0" rIns="0" bIns="0" rtlCol="0" anchor="t">
            <a:spAutoFit/>
          </a:bodyPr>
          <a:lstStyle/>
          <a:p>
            <a:pPr algn="ctr">
              <a:lnSpc>
                <a:spcPts val="2640"/>
              </a:lnSpc>
            </a:pPr>
            <a:r>
              <a:rPr lang="en-US" sz="2400">
                <a:solidFill>
                  <a:srgbClr val="040404"/>
                </a:solidFill>
                <a:latin typeface="Lora"/>
              </a:rPr>
              <a:t> </a:t>
            </a:r>
          </a:p>
          <a:p>
            <a:pPr algn="ctr">
              <a:lnSpc>
                <a:spcPts val="3739"/>
              </a:lnSpc>
            </a:pPr>
            <a:r>
              <a:rPr lang="en-US" sz="3399">
                <a:solidFill>
                  <a:srgbClr val="040404"/>
                </a:solidFill>
                <a:latin typeface="Lora Bold"/>
              </a:rPr>
              <a:t>ВЫБОРЫ ДЕЛЕГАТОВ </a:t>
            </a:r>
          </a:p>
          <a:p>
            <a:pPr algn="ctr">
              <a:lnSpc>
                <a:spcPts val="3739"/>
              </a:lnSpc>
            </a:pPr>
            <a:r>
              <a:rPr lang="en-US" sz="3399">
                <a:solidFill>
                  <a:srgbClr val="040404"/>
                </a:solidFill>
                <a:latin typeface="Lora Bold"/>
              </a:rPr>
              <a:t> СЕДЬМОГО ВСЕБЕЛОРУССКОГО НАРОДНОГО СОБРАНИЯ</a:t>
            </a:r>
          </a:p>
        </p:txBody>
      </p:sp>
      <p:grpSp>
        <p:nvGrpSpPr>
          <p:cNvPr id="8" name="Group 8"/>
          <p:cNvGrpSpPr/>
          <p:nvPr/>
        </p:nvGrpSpPr>
        <p:grpSpPr>
          <a:xfrm>
            <a:off x="17859375" y="-267806"/>
            <a:ext cx="593949" cy="10899628"/>
            <a:chOff x="0" y="0"/>
            <a:chExt cx="156431" cy="2870684"/>
          </a:xfrm>
        </p:grpSpPr>
        <p:sp>
          <p:nvSpPr>
            <p:cNvPr id="9" name="Freeform 9"/>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10" name="TextBox 10"/>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11" name="Group 11"/>
          <p:cNvGrpSpPr/>
          <p:nvPr/>
        </p:nvGrpSpPr>
        <p:grpSpPr>
          <a:xfrm>
            <a:off x="16394493" y="8822118"/>
            <a:ext cx="1464882" cy="1464882"/>
            <a:chOff x="0" y="0"/>
            <a:chExt cx="1953177" cy="1953177"/>
          </a:xfrm>
        </p:grpSpPr>
        <p:sp>
          <p:nvSpPr>
            <p:cNvPr id="12" name="Freeform 12"/>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TextBox 13"/>
            <p:cNvSpPr txBox="1"/>
            <p:nvPr/>
          </p:nvSpPr>
          <p:spPr>
            <a:xfrm>
              <a:off x="481431" y="504459"/>
              <a:ext cx="990314" cy="877783"/>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18</a:t>
              </a:r>
            </a:p>
          </p:txBody>
        </p:sp>
      </p:grpSp>
      <p:grpSp>
        <p:nvGrpSpPr>
          <p:cNvPr id="14" name="Group 14"/>
          <p:cNvGrpSpPr/>
          <p:nvPr/>
        </p:nvGrpSpPr>
        <p:grpSpPr>
          <a:xfrm>
            <a:off x="-374802" y="3884952"/>
            <a:ext cx="575268" cy="57526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7" name="Group 17"/>
          <p:cNvGrpSpPr/>
          <p:nvPr/>
        </p:nvGrpSpPr>
        <p:grpSpPr>
          <a:xfrm>
            <a:off x="397614" y="854596"/>
            <a:ext cx="14068994" cy="6007094"/>
            <a:chOff x="0" y="0"/>
            <a:chExt cx="18758659" cy="8009459"/>
          </a:xfrm>
        </p:grpSpPr>
        <p:grpSp>
          <p:nvGrpSpPr>
            <p:cNvPr id="18" name="Group 18"/>
            <p:cNvGrpSpPr/>
            <p:nvPr/>
          </p:nvGrpSpPr>
          <p:grpSpPr>
            <a:xfrm>
              <a:off x="3013794" y="954205"/>
              <a:ext cx="14791681" cy="555769"/>
              <a:chOff x="0" y="0"/>
              <a:chExt cx="2921813" cy="109782"/>
            </a:xfrm>
          </p:grpSpPr>
          <p:sp>
            <p:nvSpPr>
              <p:cNvPr id="19" name="Freeform 19"/>
              <p:cNvSpPr/>
              <p:nvPr/>
            </p:nvSpPr>
            <p:spPr>
              <a:xfrm>
                <a:off x="0" y="0"/>
                <a:ext cx="2921814" cy="109782"/>
              </a:xfrm>
              <a:custGeom>
                <a:avLst/>
                <a:gdLst/>
                <a:ahLst/>
                <a:cxnLst/>
                <a:rect l="l" t="t" r="r" b="b"/>
                <a:pathLst>
                  <a:path w="2921814" h="109782">
                    <a:moveTo>
                      <a:pt x="20936" y="0"/>
                    </a:moveTo>
                    <a:lnTo>
                      <a:pt x="2900878" y="0"/>
                    </a:lnTo>
                    <a:cubicBezTo>
                      <a:pt x="2906430" y="0"/>
                      <a:pt x="2911755" y="2206"/>
                      <a:pt x="2915682" y="6132"/>
                    </a:cubicBezTo>
                    <a:cubicBezTo>
                      <a:pt x="2919608" y="10058"/>
                      <a:pt x="2921814" y="15383"/>
                      <a:pt x="2921814" y="20936"/>
                    </a:cubicBezTo>
                    <a:lnTo>
                      <a:pt x="2921814" y="88846"/>
                    </a:lnTo>
                    <a:cubicBezTo>
                      <a:pt x="2921814" y="100408"/>
                      <a:pt x="2912440" y="109782"/>
                      <a:pt x="2900878" y="109782"/>
                    </a:cubicBezTo>
                    <a:lnTo>
                      <a:pt x="20936" y="109782"/>
                    </a:lnTo>
                    <a:cubicBezTo>
                      <a:pt x="9373" y="109782"/>
                      <a:pt x="0" y="100408"/>
                      <a:pt x="0" y="88846"/>
                    </a:cubicBezTo>
                    <a:lnTo>
                      <a:pt x="0" y="20936"/>
                    </a:lnTo>
                    <a:cubicBezTo>
                      <a:pt x="0" y="9373"/>
                      <a:pt x="9373" y="0"/>
                      <a:pt x="20936" y="0"/>
                    </a:cubicBezTo>
                    <a:close/>
                  </a:path>
                </a:pathLst>
              </a:custGeom>
              <a:solidFill>
                <a:srgbClr val="4F826F"/>
              </a:solidFill>
            </p:spPr>
          </p:sp>
          <p:sp>
            <p:nvSpPr>
              <p:cNvPr id="20" name="TextBox 20"/>
              <p:cNvSpPr txBox="1"/>
              <p:nvPr/>
            </p:nvSpPr>
            <p:spPr>
              <a:xfrm>
                <a:off x="0" y="-47625"/>
                <a:ext cx="2921813" cy="157407"/>
              </a:xfrm>
              <a:prstGeom prst="rect">
                <a:avLst/>
              </a:prstGeom>
            </p:spPr>
            <p:txBody>
              <a:bodyPr lIns="50800" tIns="50800" rIns="50800" bIns="50800" rtlCol="0" anchor="ctr"/>
              <a:lstStyle/>
              <a:p>
                <a:pPr algn="ctr">
                  <a:lnSpc>
                    <a:spcPts val="3336"/>
                  </a:lnSpc>
                </a:pPr>
                <a:endParaRPr/>
              </a:p>
            </p:txBody>
          </p:sp>
        </p:grpSp>
        <p:sp>
          <p:nvSpPr>
            <p:cNvPr id="21" name="Freeform 21"/>
            <p:cNvSpPr/>
            <p:nvPr/>
          </p:nvSpPr>
          <p:spPr>
            <a:xfrm rot="2700000">
              <a:off x="1172958" y="1172958"/>
              <a:ext cx="5663543" cy="5663543"/>
            </a:xfrm>
            <a:custGeom>
              <a:avLst/>
              <a:gdLst/>
              <a:ahLst/>
              <a:cxnLst/>
              <a:rect l="l" t="t" r="r" b="b"/>
              <a:pathLst>
                <a:path w="5663543" h="5663543">
                  <a:moveTo>
                    <a:pt x="0" y="0"/>
                  </a:moveTo>
                  <a:lnTo>
                    <a:pt x="5663543" y="0"/>
                  </a:lnTo>
                  <a:lnTo>
                    <a:pt x="5663543" y="5663543"/>
                  </a:lnTo>
                  <a:lnTo>
                    <a:pt x="0" y="56635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2" name="Group 22"/>
            <p:cNvGrpSpPr>
              <a:grpSpLocks noChangeAspect="1"/>
            </p:cNvGrpSpPr>
            <p:nvPr/>
          </p:nvGrpSpPr>
          <p:grpSpPr>
            <a:xfrm rot="-2700000">
              <a:off x="1524606" y="1438185"/>
              <a:ext cx="4960247" cy="5122943"/>
              <a:chOff x="0" y="0"/>
              <a:chExt cx="6350000" cy="6558280"/>
            </a:xfrm>
          </p:grpSpPr>
          <p:sp>
            <p:nvSpPr>
              <p:cNvPr id="23" name="Freeform 23"/>
              <p:cNvSpPr/>
              <p:nvPr/>
            </p:nvSpPr>
            <p:spPr>
              <a:xfrm rot="2676000">
                <a:off x="-950451" y="-847339"/>
                <a:ext cx="8250902" cy="8252959"/>
              </a:xfrm>
              <a:custGeom>
                <a:avLst/>
                <a:gdLst/>
                <a:ahLst/>
                <a:cxnLst/>
                <a:rect l="l" t="t" r="r" b="b"/>
                <a:pathLst>
                  <a:path w="8250902" h="8252959">
                    <a:moveTo>
                      <a:pt x="7840704" y="3478881"/>
                    </a:moveTo>
                    <a:cubicBezTo>
                      <a:pt x="8250902" y="3894847"/>
                      <a:pt x="8245334" y="4563853"/>
                      <a:pt x="7830272" y="4973159"/>
                    </a:cubicBezTo>
                    <a:lnTo>
                      <a:pt x="4920321" y="7842761"/>
                    </a:lnTo>
                    <a:cubicBezTo>
                      <a:pt x="4504356" y="8252958"/>
                      <a:pt x="3835349" y="8247390"/>
                      <a:pt x="3426043" y="7832328"/>
                    </a:cubicBezTo>
                    <a:lnTo>
                      <a:pt x="410198" y="4774077"/>
                    </a:lnTo>
                    <a:cubicBezTo>
                      <a:pt x="0" y="4358111"/>
                      <a:pt x="5568" y="3689105"/>
                      <a:pt x="420630" y="3279799"/>
                    </a:cubicBezTo>
                    <a:lnTo>
                      <a:pt x="3330581" y="410198"/>
                    </a:lnTo>
                    <a:cubicBezTo>
                      <a:pt x="3746546" y="0"/>
                      <a:pt x="4415552" y="5569"/>
                      <a:pt x="4824859" y="420630"/>
                    </a:cubicBezTo>
                    <a:lnTo>
                      <a:pt x="7840704" y="3478882"/>
                    </a:lnTo>
                    <a:close/>
                  </a:path>
                </a:pathLst>
              </a:custGeom>
              <a:blipFill>
                <a:blip r:embed="rId8"/>
                <a:stretch>
                  <a:fillRect l="-58159" r="-21943" b="-11410"/>
                </a:stretch>
              </a:blipFill>
            </p:spPr>
          </p:sp>
          <p:sp>
            <p:nvSpPr>
              <p:cNvPr id="24" name="Freeform 24"/>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94B8AB"/>
              </a:solidFill>
            </p:spPr>
          </p:sp>
        </p:grpSp>
        <p:sp>
          <p:nvSpPr>
            <p:cNvPr id="25" name="TextBox 25"/>
            <p:cNvSpPr txBox="1"/>
            <p:nvPr/>
          </p:nvSpPr>
          <p:spPr>
            <a:xfrm>
              <a:off x="3966978" y="887251"/>
              <a:ext cx="14791681" cy="622723"/>
            </a:xfrm>
            <a:prstGeom prst="rect">
              <a:avLst/>
            </a:prstGeom>
          </p:spPr>
          <p:txBody>
            <a:bodyPr lIns="0" tIns="0" rIns="0" bIns="0" rtlCol="0" anchor="t">
              <a:spAutoFit/>
            </a:bodyPr>
            <a:lstStyle/>
            <a:p>
              <a:pPr algn="ctr">
                <a:lnSpc>
                  <a:spcPts val="3920"/>
                </a:lnSpc>
              </a:pPr>
              <a:r>
                <a:rPr lang="en-US" sz="2800">
                  <a:solidFill>
                    <a:srgbClr val="040404"/>
                  </a:solidFill>
                  <a:latin typeface="Lora"/>
                </a:rPr>
                <a:t> В соответствии с Законом делегатами ВНС являются:</a:t>
              </a:r>
            </a:p>
          </p:txBody>
        </p:sp>
      </p:grpSp>
      <p:sp>
        <p:nvSpPr>
          <p:cNvPr id="26" name="TextBox 26"/>
          <p:cNvSpPr txBox="1"/>
          <p:nvPr/>
        </p:nvSpPr>
        <p:spPr>
          <a:xfrm>
            <a:off x="6677636" y="1983254"/>
            <a:ext cx="6339785" cy="389254"/>
          </a:xfrm>
          <a:prstGeom prst="rect">
            <a:avLst/>
          </a:prstGeom>
        </p:spPr>
        <p:txBody>
          <a:bodyPr lIns="0" tIns="0" rIns="0" bIns="0" rtlCol="0" anchor="t">
            <a:spAutoFit/>
          </a:bodyPr>
          <a:lstStyle/>
          <a:p>
            <a:pPr>
              <a:lnSpc>
                <a:spcPts val="3220"/>
              </a:lnSpc>
            </a:pPr>
            <a:r>
              <a:rPr lang="en-US" sz="2300">
                <a:solidFill>
                  <a:srgbClr val="040404"/>
                </a:solidFill>
                <a:latin typeface="Lora"/>
              </a:rPr>
              <a:t>– </a:t>
            </a:r>
            <a:r>
              <a:rPr lang="en-US" sz="2300">
                <a:solidFill>
                  <a:srgbClr val="040404"/>
                </a:solidFill>
                <a:latin typeface="Lora Bold"/>
              </a:rPr>
              <a:t>Президент Республики Беларусь;</a:t>
            </a:r>
          </a:p>
        </p:txBody>
      </p:sp>
      <p:sp>
        <p:nvSpPr>
          <p:cNvPr id="27" name="TextBox 27"/>
          <p:cNvSpPr txBox="1"/>
          <p:nvPr/>
        </p:nvSpPr>
        <p:spPr>
          <a:xfrm>
            <a:off x="6386976" y="2448709"/>
            <a:ext cx="9983105" cy="1189354"/>
          </a:xfrm>
          <a:prstGeom prst="rect">
            <a:avLst/>
          </a:prstGeom>
        </p:spPr>
        <p:txBody>
          <a:bodyPr lIns="0" tIns="0" rIns="0" bIns="0" rtlCol="0" anchor="t">
            <a:spAutoFit/>
          </a:bodyPr>
          <a:lstStyle/>
          <a:p>
            <a:pPr algn="l">
              <a:lnSpc>
                <a:spcPts val="3220"/>
              </a:lnSpc>
            </a:pPr>
            <a:r>
              <a:rPr lang="en-US" sz="2300">
                <a:solidFill>
                  <a:srgbClr val="040404"/>
                </a:solidFill>
                <a:latin typeface="Lora"/>
              </a:rPr>
              <a:t>– от законодательной власти – депутаты Палаты представителей и члены Совета Республики Национального собрания Республики Беларусь;</a:t>
            </a:r>
          </a:p>
        </p:txBody>
      </p:sp>
      <p:sp>
        <p:nvSpPr>
          <p:cNvPr id="28" name="TextBox 28"/>
          <p:cNvSpPr txBox="1"/>
          <p:nvPr/>
        </p:nvSpPr>
        <p:spPr>
          <a:xfrm>
            <a:off x="6073452" y="3714263"/>
            <a:ext cx="11185848" cy="1989454"/>
          </a:xfrm>
          <a:prstGeom prst="rect">
            <a:avLst/>
          </a:prstGeom>
        </p:spPr>
        <p:txBody>
          <a:bodyPr lIns="0" tIns="0" rIns="0" bIns="0" rtlCol="0" anchor="t">
            <a:spAutoFit/>
          </a:bodyPr>
          <a:lstStyle/>
          <a:p>
            <a:pPr algn="l">
              <a:lnSpc>
                <a:spcPts val="3220"/>
              </a:lnSpc>
            </a:pPr>
            <a:r>
              <a:rPr lang="en-US" sz="2300">
                <a:solidFill>
                  <a:srgbClr val="040404"/>
                </a:solidFill>
                <a:latin typeface="Lora"/>
              </a:rPr>
              <a:t>– от исполнительной власти – Премьер-министр Республики Беларусь, его заместители и другие члены Совета Министров Республики Беларусь; председатели областных, Минского городского исполнительных комитетов, председатели районных, городских (городов областного подчинения) исполнительных комитетов;</a:t>
            </a:r>
          </a:p>
        </p:txBody>
      </p:sp>
      <p:sp>
        <p:nvSpPr>
          <p:cNvPr id="29" name="TextBox 29"/>
          <p:cNvSpPr txBox="1"/>
          <p:nvPr/>
        </p:nvSpPr>
        <p:spPr>
          <a:xfrm>
            <a:off x="5691862" y="5779156"/>
            <a:ext cx="12286229" cy="1189354"/>
          </a:xfrm>
          <a:prstGeom prst="rect">
            <a:avLst/>
          </a:prstGeom>
        </p:spPr>
        <p:txBody>
          <a:bodyPr lIns="0" tIns="0" rIns="0" bIns="0" rtlCol="0" anchor="t">
            <a:spAutoFit/>
          </a:bodyPr>
          <a:lstStyle/>
          <a:p>
            <a:pPr algn="l">
              <a:lnSpc>
                <a:spcPts val="3220"/>
              </a:lnSpc>
            </a:pPr>
            <a:r>
              <a:rPr lang="en-US" sz="2300">
                <a:solidFill>
                  <a:srgbClr val="040404"/>
                </a:solidFill>
                <a:latin typeface="Lora"/>
              </a:rPr>
              <a:t>– от судебной власти – Председатель, заместитель Председателя и судьи Конституционного Суда Республики Беларусь; Председатель, заместители Председателя и судьи Верховного Суда Республики Беларусь;</a:t>
            </a:r>
          </a:p>
        </p:txBody>
      </p:sp>
      <p:sp>
        <p:nvSpPr>
          <p:cNvPr id="30" name="TextBox 30"/>
          <p:cNvSpPr txBox="1"/>
          <p:nvPr/>
        </p:nvSpPr>
        <p:spPr>
          <a:xfrm>
            <a:off x="5116167" y="7044710"/>
            <a:ext cx="12524723" cy="1989454"/>
          </a:xfrm>
          <a:prstGeom prst="rect">
            <a:avLst/>
          </a:prstGeom>
        </p:spPr>
        <p:txBody>
          <a:bodyPr lIns="0" tIns="0" rIns="0" bIns="0" rtlCol="0" anchor="t">
            <a:spAutoFit/>
          </a:bodyPr>
          <a:lstStyle/>
          <a:p>
            <a:pPr>
              <a:lnSpc>
                <a:spcPts val="3220"/>
              </a:lnSpc>
            </a:pPr>
            <a:r>
              <a:rPr lang="en-US" sz="2300">
                <a:solidFill>
                  <a:srgbClr val="040404"/>
                </a:solidFill>
                <a:latin typeface="Lora"/>
              </a:rPr>
              <a:t> – от местных Советов депутатов (предельная численность – </a:t>
            </a:r>
          </a:p>
          <a:p>
            <a:pPr algn="l">
              <a:lnSpc>
                <a:spcPts val="3220"/>
              </a:lnSpc>
            </a:pPr>
            <a:r>
              <a:rPr lang="en-US" sz="2300">
                <a:solidFill>
                  <a:srgbClr val="040404"/>
                </a:solidFill>
                <a:latin typeface="Lora"/>
              </a:rPr>
              <a:t> 350 человек) – представители местных Советов депутатов от каждой области (нормы представительства от каждой области определяются ЦИК пропорционально численности избирателей, проживающих на территории соответствующей области), депутаты Минского городского Совета депутатов в полном составе;</a:t>
            </a:r>
          </a:p>
        </p:txBody>
      </p:sp>
      <p:sp>
        <p:nvSpPr>
          <p:cNvPr id="31" name="TextBox 31"/>
          <p:cNvSpPr txBox="1"/>
          <p:nvPr/>
        </p:nvSpPr>
        <p:spPr>
          <a:xfrm>
            <a:off x="4591982" y="9165304"/>
            <a:ext cx="10253398" cy="389254"/>
          </a:xfrm>
          <a:prstGeom prst="rect">
            <a:avLst/>
          </a:prstGeom>
        </p:spPr>
        <p:txBody>
          <a:bodyPr lIns="0" tIns="0" rIns="0" bIns="0" rtlCol="0" anchor="t">
            <a:spAutoFit/>
          </a:bodyPr>
          <a:lstStyle/>
          <a:p>
            <a:pPr algn="l">
              <a:lnSpc>
                <a:spcPts val="3220"/>
              </a:lnSpc>
            </a:pPr>
            <a:r>
              <a:rPr lang="en-US" sz="2300">
                <a:solidFill>
                  <a:srgbClr val="040404"/>
                </a:solidFill>
                <a:latin typeface="Lora"/>
              </a:rPr>
              <a:t> – от гражданского общества (предельная численность – 400 человек).</a:t>
            </a: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3705513" y="-996171"/>
            <a:ext cx="4959103" cy="4959103"/>
          </a:xfrm>
          <a:custGeom>
            <a:avLst/>
            <a:gdLst/>
            <a:ahLst/>
            <a:cxnLst/>
            <a:rect l="l" t="t" r="r" b="b"/>
            <a:pathLst>
              <a:path w="4959103" h="4959103">
                <a:moveTo>
                  <a:pt x="0" y="0"/>
                </a:moveTo>
                <a:lnTo>
                  <a:pt x="4959103" y="0"/>
                </a:lnTo>
                <a:lnTo>
                  <a:pt x="4959103" y="4959103"/>
                </a:lnTo>
                <a:lnTo>
                  <a:pt x="0" y="4959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1292834" y="5943659"/>
            <a:ext cx="1836063" cy="1836063"/>
          </a:xfrm>
          <a:custGeom>
            <a:avLst/>
            <a:gdLst/>
            <a:ahLst/>
            <a:cxnLst/>
            <a:rect l="l" t="t" r="r" b="b"/>
            <a:pathLst>
              <a:path w="1836063" h="1836063">
                <a:moveTo>
                  <a:pt x="0" y="0"/>
                </a:moveTo>
                <a:lnTo>
                  <a:pt x="1836063" y="0"/>
                </a:lnTo>
                <a:lnTo>
                  <a:pt x="1836063" y="1836063"/>
                </a:lnTo>
                <a:lnTo>
                  <a:pt x="0" y="1836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570467" y="5112954"/>
            <a:ext cx="1427654" cy="1427654"/>
          </a:xfrm>
          <a:custGeom>
            <a:avLst/>
            <a:gdLst/>
            <a:ahLst/>
            <a:cxnLst/>
            <a:rect l="l" t="t" r="r" b="b"/>
            <a:pathLst>
              <a:path w="1427654" h="1427654">
                <a:moveTo>
                  <a:pt x="0" y="0"/>
                </a:moveTo>
                <a:lnTo>
                  <a:pt x="1427654" y="0"/>
                </a:lnTo>
                <a:lnTo>
                  <a:pt x="1427654" y="1427654"/>
                </a:lnTo>
                <a:lnTo>
                  <a:pt x="0" y="14276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1255475" y="-108300"/>
            <a:ext cx="503619" cy="503619"/>
          </a:xfrm>
          <a:custGeom>
            <a:avLst/>
            <a:gdLst/>
            <a:ahLst/>
            <a:cxnLst/>
            <a:rect l="l" t="t" r="r" b="b"/>
            <a:pathLst>
              <a:path w="503619" h="503619">
                <a:moveTo>
                  <a:pt x="0" y="0"/>
                </a:moveTo>
                <a:lnTo>
                  <a:pt x="503619" y="0"/>
                </a:lnTo>
                <a:lnTo>
                  <a:pt x="503619" y="503620"/>
                </a:lnTo>
                <a:lnTo>
                  <a:pt x="0" y="5036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2700000">
            <a:off x="-534205" y="9152806"/>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7859375" y="-267806"/>
            <a:ext cx="593949" cy="10899628"/>
            <a:chOff x="0" y="0"/>
            <a:chExt cx="156431" cy="2870684"/>
          </a:xfrm>
        </p:grpSpPr>
        <p:sp>
          <p:nvSpPr>
            <p:cNvPr id="8" name="Freeform 8"/>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9" name="TextBox 9"/>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10" name="Group 10"/>
          <p:cNvGrpSpPr/>
          <p:nvPr/>
        </p:nvGrpSpPr>
        <p:grpSpPr>
          <a:xfrm>
            <a:off x="16394493" y="8822118"/>
            <a:ext cx="1464882" cy="1464882"/>
            <a:chOff x="0" y="0"/>
            <a:chExt cx="1953177" cy="1953177"/>
          </a:xfrm>
        </p:grpSpPr>
        <p:sp>
          <p:nvSpPr>
            <p:cNvPr id="11" name="Freeform 11"/>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481431" y="504459"/>
              <a:ext cx="990314" cy="877783"/>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19</a:t>
              </a:r>
            </a:p>
          </p:txBody>
        </p:sp>
      </p:grpSp>
      <p:grpSp>
        <p:nvGrpSpPr>
          <p:cNvPr id="13" name="Group 13"/>
          <p:cNvGrpSpPr/>
          <p:nvPr/>
        </p:nvGrpSpPr>
        <p:grpSpPr>
          <a:xfrm>
            <a:off x="-374802" y="3884952"/>
            <a:ext cx="575268" cy="57526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16" name="Freeform 16"/>
          <p:cNvSpPr/>
          <p:nvPr/>
        </p:nvSpPr>
        <p:spPr>
          <a:xfrm rot="2700000">
            <a:off x="746925" y="699951"/>
            <a:ext cx="2638541" cy="2638541"/>
          </a:xfrm>
          <a:custGeom>
            <a:avLst/>
            <a:gdLst/>
            <a:ahLst/>
            <a:cxnLst/>
            <a:rect l="l" t="t" r="r" b="b"/>
            <a:pathLst>
              <a:path w="2638541" h="2638541">
                <a:moveTo>
                  <a:pt x="0" y="0"/>
                </a:moveTo>
                <a:lnTo>
                  <a:pt x="2638540" y="0"/>
                </a:lnTo>
                <a:lnTo>
                  <a:pt x="2638540" y="2638541"/>
                </a:lnTo>
                <a:lnTo>
                  <a:pt x="0" y="26385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a:off x="0" y="862587"/>
            <a:ext cx="2880079" cy="1917465"/>
          </a:xfrm>
          <a:custGeom>
            <a:avLst/>
            <a:gdLst/>
            <a:ahLst/>
            <a:cxnLst/>
            <a:rect l="l" t="t" r="r" b="b"/>
            <a:pathLst>
              <a:path w="2880079" h="1917465">
                <a:moveTo>
                  <a:pt x="0" y="0"/>
                </a:moveTo>
                <a:lnTo>
                  <a:pt x="2880079" y="0"/>
                </a:lnTo>
                <a:lnTo>
                  <a:pt x="2880079" y="1917465"/>
                </a:lnTo>
                <a:lnTo>
                  <a:pt x="0" y="1917465"/>
                </a:lnTo>
                <a:lnTo>
                  <a:pt x="0" y="0"/>
                </a:lnTo>
                <a:close/>
              </a:path>
            </a:pathLst>
          </a:custGeom>
          <a:blipFill>
            <a:blip r:embed="rId8"/>
            <a:stretch>
              <a:fillRect/>
            </a:stretch>
          </a:blipFill>
        </p:spPr>
      </p:sp>
      <p:sp>
        <p:nvSpPr>
          <p:cNvPr id="18" name="TextBox 18"/>
          <p:cNvSpPr txBox="1"/>
          <p:nvPr/>
        </p:nvSpPr>
        <p:spPr>
          <a:xfrm>
            <a:off x="3291331" y="716559"/>
            <a:ext cx="13835603" cy="5410835"/>
          </a:xfrm>
          <a:prstGeom prst="rect">
            <a:avLst/>
          </a:prstGeom>
        </p:spPr>
        <p:txBody>
          <a:bodyPr lIns="0" tIns="0" rIns="0" bIns="0" rtlCol="0" anchor="t">
            <a:spAutoFit/>
          </a:bodyPr>
          <a:lstStyle/>
          <a:p>
            <a:pPr algn="ctr">
              <a:lnSpc>
                <a:spcPts val="3780"/>
              </a:lnSpc>
            </a:pPr>
            <a:r>
              <a:rPr lang="en-US" sz="2700">
                <a:solidFill>
                  <a:srgbClr val="040404"/>
                </a:solidFill>
                <a:latin typeface="Lora"/>
              </a:rPr>
              <a:t>Наделение Всебелорусского народного собрания особыми полномочиями предопределило и высокие требования к кандидатам в делегаты. </a:t>
            </a:r>
          </a:p>
          <a:p>
            <a:pPr algn="ctr">
              <a:lnSpc>
                <a:spcPts val="3500"/>
              </a:lnSpc>
            </a:pPr>
            <a:endParaRPr lang="en-US" sz="2700">
              <a:solidFill>
                <a:srgbClr val="040404"/>
              </a:solidFill>
              <a:latin typeface="Lora"/>
            </a:endParaRPr>
          </a:p>
          <a:p>
            <a:pPr algn="ctr">
              <a:lnSpc>
                <a:spcPts val="3500"/>
              </a:lnSpc>
            </a:pPr>
            <a:endParaRPr lang="en-US" sz="2700">
              <a:solidFill>
                <a:srgbClr val="040404"/>
              </a:solidFill>
              <a:latin typeface="Lora"/>
            </a:endParaRPr>
          </a:p>
          <a:p>
            <a:pPr algn="ctr">
              <a:lnSpc>
                <a:spcPts val="3640"/>
              </a:lnSpc>
            </a:pPr>
            <a:r>
              <a:rPr lang="en-US" sz="2600">
                <a:solidFill>
                  <a:srgbClr val="040404"/>
                </a:solidFill>
                <a:latin typeface="Lora Bold Italics"/>
              </a:rPr>
              <a:t>«Это должны быть профессионалы. Это не свадебные генералы, которые приехали, посидели…Таких там быть не должно. Это должны быть люди знающие, с богатым опытом за плечами. Им предстоит принимать решения по стратегическим направлениям, важнейшим вопросам государственной и общественной жизни. Такова ответственная миссия нашего собрания»</a:t>
            </a:r>
            <a:r>
              <a:rPr lang="en-US" sz="2600">
                <a:solidFill>
                  <a:srgbClr val="040404"/>
                </a:solidFill>
                <a:latin typeface="Lora"/>
              </a:rPr>
              <a:t>,</a:t>
            </a:r>
          </a:p>
          <a:p>
            <a:pPr algn="ctr">
              <a:lnSpc>
                <a:spcPts val="3500"/>
              </a:lnSpc>
            </a:pPr>
            <a:r>
              <a:rPr lang="en-US" sz="2500">
                <a:solidFill>
                  <a:srgbClr val="040404"/>
                </a:solidFill>
                <a:latin typeface="Lora"/>
              </a:rPr>
              <a:t>– подчеркнул белорусский лидер А.Г.Лукашенко 13 декабря 2022 г. на совещании по вопросам приведения отдельных законов в соответствие с обновленной Конституцией.</a:t>
            </a:r>
          </a:p>
          <a:p>
            <a:pPr algn="ctr">
              <a:lnSpc>
                <a:spcPts val="3500"/>
              </a:lnSpc>
            </a:pPr>
            <a:endParaRPr lang="en-US" sz="2500">
              <a:solidFill>
                <a:srgbClr val="040404"/>
              </a:solidFill>
              <a:latin typeface="Lora"/>
            </a:endParaRPr>
          </a:p>
        </p:txBody>
      </p:sp>
      <p:sp>
        <p:nvSpPr>
          <p:cNvPr id="19" name="TextBox 19"/>
          <p:cNvSpPr txBox="1"/>
          <p:nvPr/>
        </p:nvSpPr>
        <p:spPr>
          <a:xfrm>
            <a:off x="2066195" y="6537169"/>
            <a:ext cx="13835603" cy="2184399"/>
          </a:xfrm>
          <a:prstGeom prst="rect">
            <a:avLst/>
          </a:prstGeom>
        </p:spPr>
        <p:txBody>
          <a:bodyPr lIns="0" tIns="0" rIns="0" bIns="0" rtlCol="0" anchor="t">
            <a:spAutoFit/>
          </a:bodyPr>
          <a:lstStyle/>
          <a:p>
            <a:pPr algn="ctr">
              <a:lnSpc>
                <a:spcPts val="3500"/>
              </a:lnSpc>
            </a:pPr>
            <a:r>
              <a:rPr lang="en-US" sz="2500">
                <a:solidFill>
                  <a:srgbClr val="040404"/>
                </a:solidFill>
                <a:latin typeface="Lora"/>
              </a:rPr>
              <a:t> На состоявшемся 1 марта 2024 г. заседании ЦИК были установлены </a:t>
            </a:r>
            <a:r>
              <a:rPr lang="en-US" sz="2500">
                <a:solidFill>
                  <a:srgbClr val="040404"/>
                </a:solidFill>
                <a:latin typeface="Lora Bold"/>
              </a:rPr>
              <a:t>нормы представительства делегатов ВНС от местных Советов депутатов и субъектов гражданского общества – 290 </a:t>
            </a:r>
            <a:r>
              <a:rPr lang="en-US" sz="2500">
                <a:solidFill>
                  <a:srgbClr val="040404"/>
                </a:solidFill>
                <a:latin typeface="Lora Italics"/>
              </a:rPr>
              <a:t>(без учета депутатов Минского городского Совета депутатов (60 человек), в полном составе являющихся делегатами ВНС)</a:t>
            </a:r>
            <a:r>
              <a:rPr lang="en-US" sz="2500">
                <a:solidFill>
                  <a:srgbClr val="040404"/>
                </a:solidFill>
                <a:latin typeface="Lora"/>
              </a:rPr>
              <a:t> </a:t>
            </a:r>
            <a:r>
              <a:rPr lang="en-US" sz="2500">
                <a:solidFill>
                  <a:srgbClr val="040404"/>
                </a:solidFill>
                <a:latin typeface="Lora Bold"/>
              </a:rPr>
              <a:t>и 400 человек соответственно.</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15676652" y="6745831"/>
            <a:ext cx="4959103" cy="4959103"/>
          </a:xfrm>
          <a:custGeom>
            <a:avLst/>
            <a:gdLst/>
            <a:ahLst/>
            <a:cxnLst/>
            <a:rect l="l" t="t" r="r" b="b"/>
            <a:pathLst>
              <a:path w="4959103" h="4959103">
                <a:moveTo>
                  <a:pt x="0" y="0"/>
                </a:moveTo>
                <a:lnTo>
                  <a:pt x="4959103" y="0"/>
                </a:lnTo>
                <a:lnTo>
                  <a:pt x="4959103" y="4959103"/>
                </a:lnTo>
                <a:lnTo>
                  <a:pt x="0" y="4959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2473400" y="106780"/>
            <a:ext cx="4988804" cy="4988804"/>
          </a:xfrm>
          <a:custGeom>
            <a:avLst/>
            <a:gdLst/>
            <a:ahLst/>
            <a:cxnLst/>
            <a:rect l="l" t="t" r="r" b="b"/>
            <a:pathLst>
              <a:path w="4988804" h="4988804">
                <a:moveTo>
                  <a:pt x="0" y="0"/>
                </a:moveTo>
                <a:lnTo>
                  <a:pt x="4988804" y="0"/>
                </a:lnTo>
                <a:lnTo>
                  <a:pt x="4988804" y="4988804"/>
                </a:lnTo>
                <a:lnTo>
                  <a:pt x="0" y="498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00000">
            <a:off x="-1483234" y="6043099"/>
            <a:ext cx="2316204" cy="2316204"/>
          </a:xfrm>
          <a:custGeom>
            <a:avLst/>
            <a:gdLst/>
            <a:ahLst/>
            <a:cxnLst/>
            <a:rect l="l" t="t" r="r" b="b"/>
            <a:pathLst>
              <a:path w="2316204" h="2316204">
                <a:moveTo>
                  <a:pt x="0" y="0"/>
                </a:moveTo>
                <a:lnTo>
                  <a:pt x="2316204" y="0"/>
                </a:lnTo>
                <a:lnTo>
                  <a:pt x="2316204" y="2316204"/>
                </a:lnTo>
                <a:lnTo>
                  <a:pt x="0" y="23162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871165">
            <a:off x="516298" y="5469241"/>
            <a:ext cx="1024805" cy="1024805"/>
          </a:xfrm>
          <a:custGeom>
            <a:avLst/>
            <a:gdLst/>
            <a:ahLst/>
            <a:cxnLst/>
            <a:rect l="l" t="t" r="r" b="b"/>
            <a:pathLst>
              <a:path w="1024805" h="1024805">
                <a:moveTo>
                  <a:pt x="0" y="0"/>
                </a:moveTo>
                <a:lnTo>
                  <a:pt x="1024804" y="0"/>
                </a:lnTo>
                <a:lnTo>
                  <a:pt x="1024804" y="1024805"/>
                </a:lnTo>
                <a:lnTo>
                  <a:pt x="0" y="10248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871165">
            <a:off x="18079916" y="5756874"/>
            <a:ext cx="1024805" cy="1024805"/>
          </a:xfrm>
          <a:custGeom>
            <a:avLst/>
            <a:gdLst/>
            <a:ahLst/>
            <a:cxnLst/>
            <a:rect l="l" t="t" r="r" b="b"/>
            <a:pathLst>
              <a:path w="1024805" h="1024805">
                <a:moveTo>
                  <a:pt x="0" y="0"/>
                </a:moveTo>
                <a:lnTo>
                  <a:pt x="1024805" y="0"/>
                </a:lnTo>
                <a:lnTo>
                  <a:pt x="1024805" y="1024805"/>
                </a:lnTo>
                <a:lnTo>
                  <a:pt x="0" y="10248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2871165">
            <a:off x="1815506" y="274404"/>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2871165">
            <a:off x="17684798" y="5374162"/>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2871165">
            <a:off x="3072094" y="3067837"/>
            <a:ext cx="282567" cy="282567"/>
          </a:xfrm>
          <a:custGeom>
            <a:avLst/>
            <a:gdLst/>
            <a:ahLst/>
            <a:cxnLst/>
            <a:rect l="l" t="t" r="r" b="b"/>
            <a:pathLst>
              <a:path w="282567" h="282567">
                <a:moveTo>
                  <a:pt x="0" y="0"/>
                </a:moveTo>
                <a:lnTo>
                  <a:pt x="282567" y="0"/>
                </a:lnTo>
                <a:lnTo>
                  <a:pt x="282567" y="282566"/>
                </a:lnTo>
                <a:lnTo>
                  <a:pt x="0" y="282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2700000">
            <a:off x="15099200" y="9877465"/>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2700000">
            <a:off x="1794636" y="856901"/>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2" name="Group 12"/>
          <p:cNvGrpSpPr/>
          <p:nvPr/>
        </p:nvGrpSpPr>
        <p:grpSpPr>
          <a:xfrm>
            <a:off x="17471399" y="6505518"/>
            <a:ext cx="575268" cy="57526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5" name="Group 15"/>
          <p:cNvGrpSpPr/>
          <p:nvPr/>
        </p:nvGrpSpPr>
        <p:grpSpPr>
          <a:xfrm>
            <a:off x="-287634" y="4685056"/>
            <a:ext cx="575268" cy="57526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18" name="TextBox 18"/>
          <p:cNvSpPr txBox="1"/>
          <p:nvPr/>
        </p:nvSpPr>
        <p:spPr>
          <a:xfrm>
            <a:off x="2782590" y="47625"/>
            <a:ext cx="15509688" cy="2543180"/>
          </a:xfrm>
          <a:prstGeom prst="rect">
            <a:avLst/>
          </a:prstGeom>
        </p:spPr>
        <p:txBody>
          <a:bodyPr lIns="0" tIns="0" rIns="0" bIns="0" rtlCol="0" anchor="t">
            <a:spAutoFit/>
          </a:bodyPr>
          <a:lstStyle/>
          <a:p>
            <a:pPr algn="ctr">
              <a:lnSpc>
                <a:spcPts val="6600"/>
              </a:lnSpc>
            </a:pPr>
            <a:r>
              <a:rPr lang="en-US" sz="6000">
                <a:solidFill>
                  <a:srgbClr val="040404"/>
                </a:solidFill>
                <a:latin typeface="Lora Bold"/>
              </a:rPr>
              <a:t>В суверенной Республике Беларусь последовательно укрепляются принципы народовластия.</a:t>
            </a:r>
          </a:p>
        </p:txBody>
      </p:sp>
      <p:sp>
        <p:nvSpPr>
          <p:cNvPr id="19" name="TextBox 19"/>
          <p:cNvSpPr txBox="1"/>
          <p:nvPr/>
        </p:nvSpPr>
        <p:spPr>
          <a:xfrm>
            <a:off x="3522471" y="3085295"/>
            <a:ext cx="13948928" cy="451486"/>
          </a:xfrm>
          <a:prstGeom prst="rect">
            <a:avLst/>
          </a:prstGeom>
        </p:spPr>
        <p:txBody>
          <a:bodyPr lIns="0" tIns="0" rIns="0" bIns="0" rtlCol="0" anchor="t">
            <a:spAutoFit/>
          </a:bodyPr>
          <a:lstStyle/>
          <a:p>
            <a:pPr>
              <a:lnSpc>
                <a:spcPts val="3959"/>
              </a:lnSpc>
            </a:pPr>
            <a:endParaRPr/>
          </a:p>
        </p:txBody>
      </p:sp>
      <p:sp>
        <p:nvSpPr>
          <p:cNvPr id="20" name="TextBox 20"/>
          <p:cNvSpPr txBox="1"/>
          <p:nvPr/>
        </p:nvSpPr>
        <p:spPr>
          <a:xfrm>
            <a:off x="2422987" y="5679019"/>
            <a:ext cx="13979382" cy="3948430"/>
          </a:xfrm>
          <a:prstGeom prst="rect">
            <a:avLst/>
          </a:prstGeom>
        </p:spPr>
        <p:txBody>
          <a:bodyPr lIns="0" tIns="0" rIns="0" bIns="0" rtlCol="0" anchor="t">
            <a:spAutoFit/>
          </a:bodyPr>
          <a:lstStyle/>
          <a:p>
            <a:pPr>
              <a:lnSpc>
                <a:spcPts val="3920"/>
              </a:lnSpc>
            </a:pPr>
            <a:r>
              <a:rPr lang="en-US" sz="2800">
                <a:solidFill>
                  <a:srgbClr val="040404"/>
                </a:solidFill>
                <a:latin typeface="Lora Bold"/>
              </a:rPr>
              <a:t>Яркие примеры единства белорусов – поддержка абсолютным большинством граждан (около 83% от принявших участие в голосовании) инициатив Президента Республики Беларусь А.Г.Лукашенко на конституционном референдуме 27 февраля 2022 г., итоги единого дня голосования 25 февраля 2024 г. Явка более 73% избирателей на выборах в 2024 году убедительно продемонстрировала, что белорусский народ является истинным хозяином своей судьбы. </a:t>
            </a:r>
          </a:p>
          <a:p>
            <a:pPr algn="ctr">
              <a:lnSpc>
                <a:spcPts val="3920"/>
              </a:lnSpc>
            </a:pPr>
            <a:endParaRPr lang="en-US" sz="2800">
              <a:solidFill>
                <a:srgbClr val="040404"/>
              </a:solidFill>
              <a:latin typeface="Lora Bold"/>
            </a:endParaRPr>
          </a:p>
        </p:txBody>
      </p:sp>
      <p:sp>
        <p:nvSpPr>
          <p:cNvPr id="21" name="TextBox 21"/>
          <p:cNvSpPr txBox="1"/>
          <p:nvPr/>
        </p:nvSpPr>
        <p:spPr>
          <a:xfrm>
            <a:off x="3412934" y="2897721"/>
            <a:ext cx="14633732" cy="2657474"/>
          </a:xfrm>
          <a:prstGeom prst="rect">
            <a:avLst/>
          </a:prstGeom>
        </p:spPr>
        <p:txBody>
          <a:bodyPr lIns="0" tIns="0" rIns="0" bIns="0" rtlCol="0" anchor="t">
            <a:spAutoFit/>
          </a:bodyPr>
          <a:lstStyle/>
          <a:p>
            <a:pPr>
              <a:lnSpc>
                <a:spcPts val="4200"/>
              </a:lnSpc>
            </a:pPr>
            <a:r>
              <a:rPr lang="en-US" sz="3000">
                <a:solidFill>
                  <a:srgbClr val="040404"/>
                </a:solidFill>
                <a:latin typeface="Lora Bold"/>
              </a:rPr>
              <a:t>В нашей стране проводятся диалоговые площадки, широко обсуждаются знаковые законопроекты, совершенствуется работа с обращениями граждан, люди стремятся принимать личное активное участие в развитии регионов и республики в целом, произошло оздоровление партийной жизни. </a:t>
            </a:r>
          </a:p>
        </p:txBody>
      </p:sp>
      <p:sp>
        <p:nvSpPr>
          <p:cNvPr id="22" name="Freeform 22"/>
          <p:cNvSpPr/>
          <p:nvPr/>
        </p:nvSpPr>
        <p:spPr>
          <a:xfrm rot="2871165">
            <a:off x="2059115" y="5840360"/>
            <a:ext cx="282567" cy="282567"/>
          </a:xfrm>
          <a:custGeom>
            <a:avLst/>
            <a:gdLst/>
            <a:ahLst/>
            <a:cxnLst/>
            <a:rect l="l" t="t" r="r" b="b"/>
            <a:pathLst>
              <a:path w="282567" h="282567">
                <a:moveTo>
                  <a:pt x="0" y="0"/>
                </a:moveTo>
                <a:lnTo>
                  <a:pt x="282567" y="0"/>
                </a:lnTo>
                <a:lnTo>
                  <a:pt x="282567" y="282566"/>
                </a:lnTo>
                <a:lnTo>
                  <a:pt x="0" y="282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3" name="Freeform 23"/>
          <p:cNvSpPr/>
          <p:nvPr/>
        </p:nvSpPr>
        <p:spPr>
          <a:xfrm rot="2871165">
            <a:off x="16508035" y="9028220"/>
            <a:ext cx="1037114" cy="1037114"/>
          </a:xfrm>
          <a:custGeom>
            <a:avLst/>
            <a:gdLst/>
            <a:ahLst/>
            <a:cxnLst/>
            <a:rect l="l" t="t" r="r" b="b"/>
            <a:pathLst>
              <a:path w="1037114" h="1037114">
                <a:moveTo>
                  <a:pt x="0" y="0"/>
                </a:moveTo>
                <a:lnTo>
                  <a:pt x="1037114" y="0"/>
                </a:lnTo>
                <a:lnTo>
                  <a:pt x="1037114" y="1037114"/>
                </a:lnTo>
                <a:lnTo>
                  <a:pt x="0" y="10371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TextBox 24"/>
          <p:cNvSpPr txBox="1"/>
          <p:nvPr/>
        </p:nvSpPr>
        <p:spPr>
          <a:xfrm>
            <a:off x="16655224" y="9176011"/>
            <a:ext cx="742736" cy="675006"/>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2</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2670346" y="-1314162"/>
            <a:ext cx="4959103" cy="4959103"/>
          </a:xfrm>
          <a:custGeom>
            <a:avLst/>
            <a:gdLst/>
            <a:ahLst/>
            <a:cxnLst/>
            <a:rect l="l" t="t" r="r" b="b"/>
            <a:pathLst>
              <a:path w="4959103" h="4959103">
                <a:moveTo>
                  <a:pt x="0" y="0"/>
                </a:moveTo>
                <a:lnTo>
                  <a:pt x="4959102" y="0"/>
                </a:lnTo>
                <a:lnTo>
                  <a:pt x="4959102" y="4959102"/>
                </a:lnTo>
                <a:lnTo>
                  <a:pt x="0" y="49591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1292834" y="5943659"/>
            <a:ext cx="1836063" cy="1836063"/>
          </a:xfrm>
          <a:custGeom>
            <a:avLst/>
            <a:gdLst/>
            <a:ahLst/>
            <a:cxnLst/>
            <a:rect l="l" t="t" r="r" b="b"/>
            <a:pathLst>
              <a:path w="1836063" h="1836063">
                <a:moveTo>
                  <a:pt x="0" y="0"/>
                </a:moveTo>
                <a:lnTo>
                  <a:pt x="1836063" y="0"/>
                </a:lnTo>
                <a:lnTo>
                  <a:pt x="1836063" y="1836063"/>
                </a:lnTo>
                <a:lnTo>
                  <a:pt x="0" y="1836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570467" y="5112954"/>
            <a:ext cx="1427654" cy="1427654"/>
          </a:xfrm>
          <a:custGeom>
            <a:avLst/>
            <a:gdLst/>
            <a:ahLst/>
            <a:cxnLst/>
            <a:rect l="l" t="t" r="r" b="b"/>
            <a:pathLst>
              <a:path w="1427654" h="1427654">
                <a:moveTo>
                  <a:pt x="0" y="0"/>
                </a:moveTo>
                <a:lnTo>
                  <a:pt x="1427654" y="0"/>
                </a:lnTo>
                <a:lnTo>
                  <a:pt x="1427654" y="1427654"/>
                </a:lnTo>
                <a:lnTo>
                  <a:pt x="0" y="14276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86933" y="8625794"/>
            <a:ext cx="503619" cy="503619"/>
          </a:xfrm>
          <a:custGeom>
            <a:avLst/>
            <a:gdLst/>
            <a:ahLst/>
            <a:cxnLst/>
            <a:rect l="l" t="t" r="r" b="b"/>
            <a:pathLst>
              <a:path w="503619" h="503619">
                <a:moveTo>
                  <a:pt x="0" y="0"/>
                </a:moveTo>
                <a:lnTo>
                  <a:pt x="503619" y="0"/>
                </a:lnTo>
                <a:lnTo>
                  <a:pt x="503619" y="503620"/>
                </a:lnTo>
                <a:lnTo>
                  <a:pt x="0" y="5036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2700000">
            <a:off x="-534205" y="9152806"/>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7859375" y="-267806"/>
            <a:ext cx="593949" cy="10899628"/>
            <a:chOff x="0" y="0"/>
            <a:chExt cx="156431" cy="2870684"/>
          </a:xfrm>
        </p:grpSpPr>
        <p:sp>
          <p:nvSpPr>
            <p:cNvPr id="8" name="Freeform 8"/>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9" name="TextBox 9"/>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10" name="Group 10"/>
          <p:cNvGrpSpPr/>
          <p:nvPr/>
        </p:nvGrpSpPr>
        <p:grpSpPr>
          <a:xfrm>
            <a:off x="16394493" y="8822118"/>
            <a:ext cx="1464882" cy="1464882"/>
            <a:chOff x="0" y="0"/>
            <a:chExt cx="1953177" cy="1953177"/>
          </a:xfrm>
        </p:grpSpPr>
        <p:sp>
          <p:nvSpPr>
            <p:cNvPr id="11" name="Freeform 11"/>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481431" y="504459"/>
              <a:ext cx="990314" cy="877783"/>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20</a:t>
              </a:r>
            </a:p>
          </p:txBody>
        </p:sp>
      </p:grpSp>
      <p:grpSp>
        <p:nvGrpSpPr>
          <p:cNvPr id="13" name="Group 13"/>
          <p:cNvGrpSpPr/>
          <p:nvPr/>
        </p:nvGrpSpPr>
        <p:grpSpPr>
          <a:xfrm>
            <a:off x="-374802" y="3884952"/>
            <a:ext cx="575268" cy="57526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16" name="Freeform 16"/>
          <p:cNvSpPr/>
          <p:nvPr/>
        </p:nvSpPr>
        <p:spPr>
          <a:xfrm>
            <a:off x="87354" y="681510"/>
            <a:ext cx="2128518" cy="1667339"/>
          </a:xfrm>
          <a:custGeom>
            <a:avLst/>
            <a:gdLst/>
            <a:ahLst/>
            <a:cxnLst/>
            <a:rect l="l" t="t" r="r" b="b"/>
            <a:pathLst>
              <a:path w="2128518" h="1667339">
                <a:moveTo>
                  <a:pt x="0" y="0"/>
                </a:moveTo>
                <a:lnTo>
                  <a:pt x="2128519" y="0"/>
                </a:lnTo>
                <a:lnTo>
                  <a:pt x="2128519" y="1667340"/>
                </a:lnTo>
                <a:lnTo>
                  <a:pt x="0" y="1667340"/>
                </a:lnTo>
                <a:lnTo>
                  <a:pt x="0" y="0"/>
                </a:lnTo>
                <a:close/>
              </a:path>
            </a:pathLst>
          </a:custGeom>
          <a:blipFill>
            <a:blip r:embed="rId8"/>
            <a:stretch>
              <a:fillRect/>
            </a:stretch>
          </a:blipFill>
        </p:spPr>
      </p:sp>
      <p:sp>
        <p:nvSpPr>
          <p:cNvPr id="17" name="TextBox 17"/>
          <p:cNvSpPr txBox="1"/>
          <p:nvPr/>
        </p:nvSpPr>
        <p:spPr>
          <a:xfrm>
            <a:off x="9139238" y="4819967"/>
            <a:ext cx="9525" cy="580390"/>
          </a:xfrm>
          <a:prstGeom prst="rect">
            <a:avLst/>
          </a:prstGeom>
        </p:spPr>
        <p:txBody>
          <a:bodyPr lIns="0" tIns="0" rIns="0" bIns="0" rtlCol="0" anchor="t">
            <a:spAutoFit/>
          </a:bodyPr>
          <a:lstStyle/>
          <a:p>
            <a:pPr algn="ctr">
              <a:lnSpc>
                <a:spcPts val="4759"/>
              </a:lnSpc>
            </a:pPr>
            <a:endParaRPr/>
          </a:p>
        </p:txBody>
      </p:sp>
      <p:sp>
        <p:nvSpPr>
          <p:cNvPr id="18" name="TextBox 18"/>
          <p:cNvSpPr txBox="1"/>
          <p:nvPr/>
        </p:nvSpPr>
        <p:spPr>
          <a:xfrm>
            <a:off x="2651787" y="414106"/>
            <a:ext cx="15207588" cy="2125947"/>
          </a:xfrm>
          <a:prstGeom prst="rect">
            <a:avLst/>
          </a:prstGeom>
        </p:spPr>
        <p:txBody>
          <a:bodyPr lIns="0" tIns="0" rIns="0" bIns="0" rtlCol="0" anchor="t">
            <a:spAutoFit/>
          </a:bodyPr>
          <a:lstStyle/>
          <a:p>
            <a:pPr algn="ctr">
              <a:lnSpc>
                <a:spcPts val="5652"/>
              </a:lnSpc>
            </a:pPr>
            <a:r>
              <a:rPr lang="en-US" sz="4037">
                <a:solidFill>
                  <a:srgbClr val="040404"/>
                </a:solidFill>
                <a:latin typeface="Lora Bold"/>
              </a:rPr>
              <a:t> К субъектам гражданского общества, имеющим право в соответствии с Законом избирать делегатов ВНС, Министерством юстиции Республики Беларусь отнесены:</a:t>
            </a:r>
          </a:p>
        </p:txBody>
      </p:sp>
      <p:sp>
        <p:nvSpPr>
          <p:cNvPr id="19" name="TextBox 19"/>
          <p:cNvSpPr txBox="1"/>
          <p:nvPr/>
        </p:nvSpPr>
        <p:spPr>
          <a:xfrm>
            <a:off x="923490" y="3546635"/>
            <a:ext cx="16857037" cy="4920129"/>
          </a:xfrm>
          <a:prstGeom prst="rect">
            <a:avLst/>
          </a:prstGeom>
        </p:spPr>
        <p:txBody>
          <a:bodyPr lIns="0" tIns="0" rIns="0" bIns="0" rtlCol="0" anchor="t">
            <a:spAutoFit/>
          </a:bodyPr>
          <a:lstStyle/>
          <a:p>
            <a:pPr algn="ctr">
              <a:lnSpc>
                <a:spcPts val="3640"/>
              </a:lnSpc>
            </a:pPr>
            <a:r>
              <a:rPr lang="en-US" sz="2600" dirty="0">
                <a:solidFill>
                  <a:srgbClr val="040404"/>
                </a:solidFill>
                <a:latin typeface="Lora"/>
              </a:rPr>
              <a:t>  </a:t>
            </a:r>
            <a:r>
              <a:rPr lang="en-US" sz="2600" dirty="0" err="1">
                <a:solidFill>
                  <a:srgbClr val="040404"/>
                </a:solidFill>
                <a:latin typeface="Lora Bold Italics"/>
              </a:rPr>
              <a:t>Республиканское</a:t>
            </a:r>
            <a:r>
              <a:rPr lang="en-US" sz="2600" dirty="0">
                <a:solidFill>
                  <a:srgbClr val="040404"/>
                </a:solidFill>
                <a:latin typeface="Lora Bold Italics"/>
              </a:rPr>
              <a:t> </a:t>
            </a:r>
            <a:r>
              <a:rPr lang="en-US" sz="2600" dirty="0" err="1">
                <a:solidFill>
                  <a:srgbClr val="040404"/>
                </a:solidFill>
                <a:latin typeface="Lora Bold Italics"/>
              </a:rPr>
              <a:t>общественное</a:t>
            </a:r>
            <a:r>
              <a:rPr lang="en-US" sz="2600" dirty="0">
                <a:solidFill>
                  <a:srgbClr val="040404"/>
                </a:solidFill>
                <a:latin typeface="Lora Bold Italics"/>
              </a:rPr>
              <a:t> </a:t>
            </a:r>
            <a:r>
              <a:rPr lang="en-US" sz="2600" dirty="0" err="1">
                <a:solidFill>
                  <a:srgbClr val="040404"/>
                </a:solidFill>
                <a:latin typeface="Lora Bold Italics"/>
              </a:rPr>
              <a:t>объединение</a:t>
            </a:r>
            <a:r>
              <a:rPr lang="en-US" sz="2600" dirty="0">
                <a:solidFill>
                  <a:srgbClr val="040404"/>
                </a:solidFill>
                <a:latin typeface="Lora Bold Italics"/>
              </a:rPr>
              <a:t> «</a:t>
            </a:r>
            <a:r>
              <a:rPr lang="en-US" sz="2600" dirty="0" err="1">
                <a:solidFill>
                  <a:srgbClr val="040404"/>
                </a:solidFill>
                <a:latin typeface="Lora Bold Italics"/>
              </a:rPr>
              <a:t>Белая</a:t>
            </a:r>
            <a:r>
              <a:rPr lang="en-US" sz="2600" dirty="0">
                <a:solidFill>
                  <a:srgbClr val="040404"/>
                </a:solidFill>
                <a:latin typeface="Lora Bold Italics"/>
              </a:rPr>
              <a:t> </a:t>
            </a:r>
            <a:r>
              <a:rPr lang="en-US" sz="2600" dirty="0" err="1">
                <a:solidFill>
                  <a:srgbClr val="040404"/>
                </a:solidFill>
                <a:latin typeface="Lora Bold Italics"/>
              </a:rPr>
              <a:t>Русь</a:t>
            </a:r>
            <a:r>
              <a:rPr lang="en-US" sz="2600" dirty="0">
                <a:solidFill>
                  <a:srgbClr val="040404"/>
                </a:solidFill>
                <a:latin typeface="Lora Bold Italics"/>
              </a:rPr>
              <a:t>»;</a:t>
            </a:r>
          </a:p>
          <a:p>
            <a:pPr algn="ctr">
              <a:lnSpc>
                <a:spcPts val="3640"/>
              </a:lnSpc>
            </a:pPr>
            <a:r>
              <a:rPr lang="en-US" sz="2600" dirty="0">
                <a:solidFill>
                  <a:srgbClr val="040404"/>
                </a:solidFill>
                <a:latin typeface="Lora Bold Italics"/>
              </a:rPr>
              <a:t> </a:t>
            </a:r>
            <a:r>
              <a:rPr lang="en-US" sz="2600" dirty="0" err="1">
                <a:solidFill>
                  <a:srgbClr val="040404"/>
                </a:solidFill>
                <a:latin typeface="Lora Bold Italics"/>
              </a:rPr>
              <a:t>Белорусское</a:t>
            </a:r>
            <a:r>
              <a:rPr lang="en-US" sz="2600" dirty="0">
                <a:solidFill>
                  <a:srgbClr val="040404"/>
                </a:solidFill>
                <a:latin typeface="Lora Bold Italics"/>
              </a:rPr>
              <a:t> </a:t>
            </a:r>
            <a:r>
              <a:rPr lang="en-US" sz="2600" dirty="0" err="1">
                <a:solidFill>
                  <a:srgbClr val="040404"/>
                </a:solidFill>
                <a:latin typeface="Lora Bold Italics"/>
              </a:rPr>
              <a:t>общественное</a:t>
            </a:r>
            <a:r>
              <a:rPr lang="en-US" sz="2600" dirty="0">
                <a:solidFill>
                  <a:srgbClr val="040404"/>
                </a:solidFill>
                <a:latin typeface="Lora Bold Italics"/>
              </a:rPr>
              <a:t> </a:t>
            </a:r>
            <a:r>
              <a:rPr lang="en-US" sz="2600" dirty="0" err="1">
                <a:solidFill>
                  <a:srgbClr val="040404"/>
                </a:solidFill>
                <a:latin typeface="Lora Bold Italics"/>
              </a:rPr>
              <a:t>объединение</a:t>
            </a:r>
            <a:r>
              <a:rPr lang="en-US" sz="2600" dirty="0">
                <a:solidFill>
                  <a:srgbClr val="040404"/>
                </a:solidFill>
                <a:latin typeface="Lora Bold Italics"/>
              </a:rPr>
              <a:t> </a:t>
            </a:r>
            <a:r>
              <a:rPr lang="en-US" sz="2600" dirty="0" err="1">
                <a:solidFill>
                  <a:srgbClr val="040404"/>
                </a:solidFill>
                <a:latin typeface="Lora Bold Italics"/>
              </a:rPr>
              <a:t>ветеранов</a:t>
            </a:r>
            <a:r>
              <a:rPr lang="en-US" sz="2600" dirty="0">
                <a:solidFill>
                  <a:srgbClr val="040404"/>
                </a:solidFill>
                <a:latin typeface="Lora Bold Italics"/>
              </a:rPr>
              <a:t>;</a:t>
            </a:r>
          </a:p>
          <a:p>
            <a:pPr algn="ctr">
              <a:lnSpc>
                <a:spcPts val="3640"/>
              </a:lnSpc>
            </a:pPr>
            <a:r>
              <a:rPr lang="en-US" sz="2600" dirty="0">
                <a:solidFill>
                  <a:srgbClr val="040404"/>
                </a:solidFill>
                <a:latin typeface="Lora Bold Italics"/>
              </a:rPr>
              <a:t> </a:t>
            </a:r>
            <a:r>
              <a:rPr lang="en-US" sz="2600" dirty="0" err="1">
                <a:solidFill>
                  <a:srgbClr val="040404"/>
                </a:solidFill>
                <a:latin typeface="Lora Bold Italics"/>
              </a:rPr>
              <a:t>общественное</a:t>
            </a:r>
            <a:r>
              <a:rPr lang="en-US" sz="2600" dirty="0">
                <a:solidFill>
                  <a:srgbClr val="040404"/>
                </a:solidFill>
                <a:latin typeface="Lora Bold Italics"/>
              </a:rPr>
              <a:t> </a:t>
            </a:r>
            <a:r>
              <a:rPr lang="en-US" sz="2600" dirty="0" err="1">
                <a:solidFill>
                  <a:srgbClr val="040404"/>
                </a:solidFill>
                <a:latin typeface="Lora Bold Italics"/>
              </a:rPr>
              <a:t>объединение</a:t>
            </a:r>
            <a:r>
              <a:rPr lang="en-US" sz="2600" dirty="0">
                <a:solidFill>
                  <a:srgbClr val="040404"/>
                </a:solidFill>
                <a:latin typeface="Lora Bold Italics"/>
              </a:rPr>
              <a:t> «</a:t>
            </a:r>
            <a:r>
              <a:rPr lang="en-US" sz="2600" dirty="0" err="1">
                <a:solidFill>
                  <a:srgbClr val="040404"/>
                </a:solidFill>
                <a:latin typeface="Lora Bold Italics"/>
              </a:rPr>
              <a:t>Белорусский</a:t>
            </a:r>
            <a:r>
              <a:rPr lang="en-US" sz="2600" dirty="0">
                <a:solidFill>
                  <a:srgbClr val="040404"/>
                </a:solidFill>
                <a:latin typeface="Lora Bold Italics"/>
              </a:rPr>
              <a:t> </a:t>
            </a:r>
            <a:r>
              <a:rPr lang="en-US" sz="2600" dirty="0" err="1">
                <a:solidFill>
                  <a:srgbClr val="040404"/>
                </a:solidFill>
                <a:latin typeface="Lora Bold Italics"/>
              </a:rPr>
              <a:t>союз</a:t>
            </a:r>
            <a:r>
              <a:rPr lang="en-US" sz="2600" dirty="0">
                <a:solidFill>
                  <a:srgbClr val="040404"/>
                </a:solidFill>
                <a:latin typeface="Lora Bold Italics"/>
              </a:rPr>
              <a:t> </a:t>
            </a:r>
            <a:r>
              <a:rPr lang="en-US" sz="2600" dirty="0" err="1">
                <a:solidFill>
                  <a:srgbClr val="040404"/>
                </a:solidFill>
                <a:latin typeface="Lora Bold Italics"/>
              </a:rPr>
              <a:t>женщин</a:t>
            </a:r>
            <a:r>
              <a:rPr lang="en-US" sz="2600" dirty="0">
                <a:solidFill>
                  <a:srgbClr val="040404"/>
                </a:solidFill>
                <a:latin typeface="Lora Bold Italics"/>
              </a:rPr>
              <a:t>»;</a:t>
            </a:r>
          </a:p>
          <a:p>
            <a:pPr algn="ctr">
              <a:lnSpc>
                <a:spcPts val="3640"/>
              </a:lnSpc>
            </a:pPr>
            <a:r>
              <a:rPr lang="en-US" sz="2600" dirty="0">
                <a:solidFill>
                  <a:srgbClr val="040404"/>
                </a:solidFill>
                <a:latin typeface="Lora Bold Italics"/>
              </a:rPr>
              <a:t> </a:t>
            </a:r>
            <a:r>
              <a:rPr lang="en-US" sz="2600" dirty="0" err="1">
                <a:solidFill>
                  <a:srgbClr val="040404"/>
                </a:solidFill>
                <a:latin typeface="Lora Bold Italics"/>
              </a:rPr>
              <a:t>общественное</a:t>
            </a:r>
            <a:r>
              <a:rPr lang="en-US" sz="2600" dirty="0">
                <a:solidFill>
                  <a:srgbClr val="040404"/>
                </a:solidFill>
                <a:latin typeface="Lora Bold Italics"/>
              </a:rPr>
              <a:t> </a:t>
            </a:r>
            <a:r>
              <a:rPr lang="en-US" sz="2600" dirty="0" err="1">
                <a:solidFill>
                  <a:srgbClr val="040404"/>
                </a:solidFill>
                <a:latin typeface="Lora Bold Italics"/>
              </a:rPr>
              <a:t>объединение</a:t>
            </a:r>
            <a:r>
              <a:rPr lang="en-US" sz="2600" dirty="0">
                <a:solidFill>
                  <a:srgbClr val="040404"/>
                </a:solidFill>
                <a:latin typeface="Lora Bold Italics"/>
              </a:rPr>
              <a:t> «</a:t>
            </a:r>
            <a:r>
              <a:rPr lang="en-US" sz="2600" dirty="0" err="1">
                <a:solidFill>
                  <a:srgbClr val="040404"/>
                </a:solidFill>
                <a:latin typeface="Lora Bold Italics"/>
              </a:rPr>
              <a:t>Белорусский</a:t>
            </a:r>
            <a:r>
              <a:rPr lang="en-US" sz="2600" dirty="0">
                <a:solidFill>
                  <a:srgbClr val="040404"/>
                </a:solidFill>
                <a:latin typeface="Lora Bold Italics"/>
              </a:rPr>
              <a:t> </a:t>
            </a:r>
            <a:r>
              <a:rPr lang="en-US" sz="2600" dirty="0" err="1">
                <a:solidFill>
                  <a:srgbClr val="040404"/>
                </a:solidFill>
                <a:latin typeface="Lora Bold Italics"/>
              </a:rPr>
              <a:t>республиканский</a:t>
            </a:r>
            <a:r>
              <a:rPr lang="en-US" sz="2600" dirty="0">
                <a:solidFill>
                  <a:srgbClr val="040404"/>
                </a:solidFill>
                <a:latin typeface="Lora Bold Italics"/>
              </a:rPr>
              <a:t> </a:t>
            </a:r>
            <a:r>
              <a:rPr lang="en-US" sz="2600" dirty="0" err="1">
                <a:solidFill>
                  <a:srgbClr val="040404"/>
                </a:solidFill>
                <a:latin typeface="Lora Bold Italics"/>
              </a:rPr>
              <a:t>союз</a:t>
            </a:r>
            <a:r>
              <a:rPr lang="en-US" sz="2600" dirty="0">
                <a:solidFill>
                  <a:srgbClr val="040404"/>
                </a:solidFill>
                <a:latin typeface="Lora Bold Italics"/>
              </a:rPr>
              <a:t> </a:t>
            </a:r>
            <a:r>
              <a:rPr lang="en-US" sz="2600" dirty="0" err="1">
                <a:solidFill>
                  <a:srgbClr val="040404"/>
                </a:solidFill>
                <a:latin typeface="Lora Bold Italics"/>
              </a:rPr>
              <a:t>молодежи</a:t>
            </a:r>
            <a:r>
              <a:rPr lang="en-US" sz="2600" dirty="0">
                <a:solidFill>
                  <a:srgbClr val="040404"/>
                </a:solidFill>
                <a:latin typeface="Lora Bold Italics"/>
              </a:rPr>
              <a:t>»;</a:t>
            </a:r>
          </a:p>
          <a:p>
            <a:pPr algn="ctr">
              <a:lnSpc>
                <a:spcPts val="3640"/>
              </a:lnSpc>
            </a:pPr>
            <a:r>
              <a:rPr lang="en-US" sz="2600" dirty="0">
                <a:solidFill>
                  <a:srgbClr val="040404"/>
                </a:solidFill>
                <a:latin typeface="Lora Bold Italics"/>
              </a:rPr>
              <a:t> </a:t>
            </a:r>
            <a:r>
              <a:rPr lang="en-US" sz="2600" dirty="0" err="1">
                <a:solidFill>
                  <a:srgbClr val="040404"/>
                </a:solidFill>
                <a:latin typeface="Lora Bold Italics"/>
              </a:rPr>
              <a:t>Федерация</a:t>
            </a:r>
            <a:r>
              <a:rPr lang="en-US" sz="2600" dirty="0">
                <a:solidFill>
                  <a:srgbClr val="040404"/>
                </a:solidFill>
                <a:latin typeface="Lora Bold Italics"/>
              </a:rPr>
              <a:t> </a:t>
            </a:r>
            <a:r>
              <a:rPr lang="en-US" sz="2600" dirty="0" err="1">
                <a:solidFill>
                  <a:srgbClr val="040404"/>
                </a:solidFill>
                <a:latin typeface="Lora Bold Italics"/>
              </a:rPr>
              <a:t>профсоюзов</a:t>
            </a:r>
            <a:r>
              <a:rPr lang="en-US" sz="2600" dirty="0">
                <a:solidFill>
                  <a:srgbClr val="040404"/>
                </a:solidFill>
                <a:latin typeface="Lora Bold Italics"/>
              </a:rPr>
              <a:t> </a:t>
            </a:r>
            <a:r>
              <a:rPr lang="en-US" sz="2600" dirty="0" err="1">
                <a:solidFill>
                  <a:srgbClr val="040404"/>
                </a:solidFill>
                <a:latin typeface="Lora Bold Italics"/>
              </a:rPr>
              <a:t>Беларуси</a:t>
            </a:r>
            <a:r>
              <a:rPr lang="en-US" sz="2600" dirty="0">
                <a:solidFill>
                  <a:srgbClr val="040404"/>
                </a:solidFill>
                <a:latin typeface="Lora Bold Italics"/>
              </a:rPr>
              <a:t>.</a:t>
            </a:r>
          </a:p>
          <a:p>
            <a:pPr algn="ctr">
              <a:lnSpc>
                <a:spcPts val="3500"/>
              </a:lnSpc>
            </a:pPr>
            <a:endParaRPr lang="en-US" sz="2600" dirty="0">
              <a:solidFill>
                <a:srgbClr val="040404"/>
              </a:solidFill>
              <a:latin typeface="Lora Bold Italics"/>
            </a:endParaRPr>
          </a:p>
          <a:p>
            <a:pPr algn="ctr">
              <a:lnSpc>
                <a:spcPts val="3500"/>
              </a:lnSpc>
            </a:pPr>
            <a:endParaRPr lang="en-US" sz="2600" dirty="0">
              <a:solidFill>
                <a:srgbClr val="040404"/>
              </a:solidFill>
              <a:latin typeface="Lora Bold Italics"/>
            </a:endParaRPr>
          </a:p>
          <a:p>
            <a:pPr>
              <a:lnSpc>
                <a:spcPts val="3360"/>
              </a:lnSpc>
            </a:pPr>
            <a:r>
              <a:rPr lang="en-US" sz="2400" dirty="0" err="1">
                <a:solidFill>
                  <a:srgbClr val="040404"/>
                </a:solidFill>
                <a:latin typeface="Lora"/>
              </a:rPr>
              <a:t>Эти</a:t>
            </a:r>
            <a:r>
              <a:rPr lang="en-US" sz="2400" dirty="0">
                <a:solidFill>
                  <a:srgbClr val="040404"/>
                </a:solidFill>
                <a:latin typeface="Lora"/>
              </a:rPr>
              <a:t> </a:t>
            </a:r>
            <a:r>
              <a:rPr lang="en-US" sz="2400" dirty="0" err="1">
                <a:solidFill>
                  <a:srgbClr val="040404"/>
                </a:solidFill>
                <a:latin typeface="Lora"/>
              </a:rPr>
              <a:t>объединения</a:t>
            </a:r>
            <a:r>
              <a:rPr lang="en-US" sz="2400" dirty="0">
                <a:solidFill>
                  <a:srgbClr val="040404"/>
                </a:solidFill>
                <a:latin typeface="Lora"/>
              </a:rPr>
              <a:t> </a:t>
            </a:r>
            <a:r>
              <a:rPr lang="en-US" sz="2400" dirty="0" err="1">
                <a:solidFill>
                  <a:srgbClr val="040404"/>
                </a:solidFill>
                <a:latin typeface="Lora"/>
              </a:rPr>
              <a:t>представляют</a:t>
            </a:r>
            <a:r>
              <a:rPr lang="en-US" sz="2400" dirty="0">
                <a:solidFill>
                  <a:srgbClr val="040404"/>
                </a:solidFill>
                <a:latin typeface="Lora"/>
              </a:rPr>
              <a:t> </a:t>
            </a:r>
            <a:r>
              <a:rPr lang="en-US" sz="2400" dirty="0" err="1">
                <a:solidFill>
                  <a:srgbClr val="040404"/>
                </a:solidFill>
                <a:latin typeface="Lora"/>
              </a:rPr>
              <a:t>все</a:t>
            </a:r>
            <a:r>
              <a:rPr lang="en-US" sz="2400" dirty="0">
                <a:solidFill>
                  <a:srgbClr val="040404"/>
                </a:solidFill>
                <a:latin typeface="Lora"/>
              </a:rPr>
              <a:t> </a:t>
            </a:r>
            <a:r>
              <a:rPr lang="en-US" sz="2400" dirty="0" err="1">
                <a:solidFill>
                  <a:srgbClr val="040404"/>
                </a:solidFill>
                <a:latin typeface="Lora"/>
              </a:rPr>
              <a:t>значимые</a:t>
            </a:r>
            <a:r>
              <a:rPr lang="en-US" sz="2400" dirty="0">
                <a:solidFill>
                  <a:srgbClr val="040404"/>
                </a:solidFill>
                <a:latin typeface="Lora"/>
              </a:rPr>
              <a:t> </a:t>
            </a:r>
            <a:r>
              <a:rPr lang="en-US" sz="2400" dirty="0" err="1">
                <a:solidFill>
                  <a:srgbClr val="040404"/>
                </a:solidFill>
                <a:latin typeface="Lora"/>
              </a:rPr>
              <a:t>социальные</a:t>
            </a:r>
            <a:r>
              <a:rPr lang="en-US" sz="2400" dirty="0">
                <a:solidFill>
                  <a:srgbClr val="040404"/>
                </a:solidFill>
                <a:latin typeface="Lora"/>
              </a:rPr>
              <a:t> </a:t>
            </a:r>
            <a:r>
              <a:rPr lang="en-US" sz="2400" dirty="0" err="1">
                <a:solidFill>
                  <a:srgbClr val="040404"/>
                </a:solidFill>
                <a:latin typeface="Lora"/>
              </a:rPr>
              <a:t>группы</a:t>
            </a:r>
            <a:r>
              <a:rPr lang="en-US" sz="2400" dirty="0">
                <a:solidFill>
                  <a:srgbClr val="040404"/>
                </a:solidFill>
                <a:latin typeface="Lora"/>
              </a:rPr>
              <a:t>.</a:t>
            </a:r>
          </a:p>
          <a:p>
            <a:pPr algn="l">
              <a:lnSpc>
                <a:spcPts val="3360"/>
              </a:lnSpc>
            </a:pPr>
            <a:r>
              <a:rPr lang="en-US" sz="2400" dirty="0" err="1">
                <a:solidFill>
                  <a:srgbClr val="040404"/>
                </a:solidFill>
                <a:latin typeface="Lora"/>
              </a:rPr>
              <a:t>Субъекты</a:t>
            </a:r>
            <a:r>
              <a:rPr lang="en-US" sz="2400" dirty="0">
                <a:solidFill>
                  <a:srgbClr val="040404"/>
                </a:solidFill>
                <a:latin typeface="Lora"/>
              </a:rPr>
              <a:t> </a:t>
            </a:r>
            <a:r>
              <a:rPr lang="en-US" sz="2400" dirty="0" err="1">
                <a:solidFill>
                  <a:srgbClr val="040404"/>
                </a:solidFill>
                <a:latin typeface="Lora"/>
              </a:rPr>
              <a:t>гражданского</a:t>
            </a:r>
            <a:r>
              <a:rPr lang="en-US" sz="2400" dirty="0">
                <a:solidFill>
                  <a:srgbClr val="040404"/>
                </a:solidFill>
                <a:latin typeface="Lora"/>
              </a:rPr>
              <a:t> </a:t>
            </a:r>
            <a:r>
              <a:rPr lang="en-US" sz="2400" dirty="0" err="1">
                <a:solidFill>
                  <a:srgbClr val="040404"/>
                </a:solidFill>
                <a:latin typeface="Lora"/>
              </a:rPr>
              <a:t>общества</a:t>
            </a:r>
            <a:r>
              <a:rPr lang="en-US" sz="2400" dirty="0">
                <a:solidFill>
                  <a:srgbClr val="040404"/>
                </a:solidFill>
                <a:latin typeface="Lora"/>
              </a:rPr>
              <a:t> </a:t>
            </a:r>
            <a:r>
              <a:rPr lang="en-US" sz="2400" dirty="0" err="1">
                <a:solidFill>
                  <a:srgbClr val="040404"/>
                </a:solidFill>
                <a:latin typeface="Lora"/>
              </a:rPr>
              <a:t>выдвинули</a:t>
            </a:r>
            <a:r>
              <a:rPr lang="en-US" sz="2400" dirty="0">
                <a:solidFill>
                  <a:srgbClr val="040404"/>
                </a:solidFill>
                <a:latin typeface="Lora"/>
              </a:rPr>
              <a:t> </a:t>
            </a:r>
            <a:r>
              <a:rPr lang="en-US" sz="2400" dirty="0" err="1">
                <a:solidFill>
                  <a:srgbClr val="040404"/>
                </a:solidFill>
                <a:latin typeface="Lora"/>
              </a:rPr>
              <a:t>кандидатов</a:t>
            </a:r>
            <a:r>
              <a:rPr lang="en-US" sz="2400" dirty="0">
                <a:solidFill>
                  <a:srgbClr val="040404"/>
                </a:solidFill>
                <a:latin typeface="Lora"/>
              </a:rPr>
              <a:t> в </a:t>
            </a:r>
            <a:r>
              <a:rPr lang="en-US" sz="2400" dirty="0" err="1">
                <a:solidFill>
                  <a:srgbClr val="040404"/>
                </a:solidFill>
                <a:latin typeface="Lora"/>
              </a:rPr>
              <a:t>делегаты</a:t>
            </a:r>
            <a:r>
              <a:rPr lang="en-US" sz="2400" dirty="0">
                <a:solidFill>
                  <a:srgbClr val="040404"/>
                </a:solidFill>
                <a:latin typeface="Lora"/>
              </a:rPr>
              <a:t> ВНС в </a:t>
            </a:r>
            <a:r>
              <a:rPr lang="en-US" sz="2400" dirty="0" err="1">
                <a:solidFill>
                  <a:srgbClr val="040404"/>
                </a:solidFill>
                <a:latin typeface="Lora"/>
              </a:rPr>
              <a:t>ходе</a:t>
            </a:r>
            <a:r>
              <a:rPr lang="en-US" sz="2400" dirty="0">
                <a:solidFill>
                  <a:srgbClr val="040404"/>
                </a:solidFill>
                <a:latin typeface="Lora"/>
              </a:rPr>
              <a:t> </a:t>
            </a:r>
            <a:r>
              <a:rPr lang="en-US" sz="2400" dirty="0" err="1">
                <a:solidFill>
                  <a:srgbClr val="040404"/>
                </a:solidFill>
                <a:latin typeface="Lora"/>
              </a:rPr>
              <a:t>заседаний</a:t>
            </a:r>
            <a:r>
              <a:rPr lang="en-US" sz="2400" dirty="0">
                <a:solidFill>
                  <a:srgbClr val="040404"/>
                </a:solidFill>
                <a:latin typeface="Lora"/>
              </a:rPr>
              <a:t> </a:t>
            </a:r>
            <a:r>
              <a:rPr lang="en-US" sz="2400" dirty="0" err="1">
                <a:solidFill>
                  <a:srgbClr val="040404"/>
                </a:solidFill>
                <a:latin typeface="Lora"/>
              </a:rPr>
              <a:t>своих</a:t>
            </a:r>
            <a:r>
              <a:rPr lang="en-US" sz="2400" dirty="0">
                <a:solidFill>
                  <a:srgbClr val="040404"/>
                </a:solidFill>
                <a:latin typeface="Lora"/>
              </a:rPr>
              <a:t> </a:t>
            </a:r>
            <a:r>
              <a:rPr lang="en-US" sz="2400" dirty="0" err="1">
                <a:solidFill>
                  <a:srgbClr val="040404"/>
                </a:solidFill>
                <a:latin typeface="Lora"/>
              </a:rPr>
              <a:t>областных</a:t>
            </a:r>
            <a:r>
              <a:rPr lang="en-US" sz="2400" dirty="0">
                <a:solidFill>
                  <a:srgbClr val="040404"/>
                </a:solidFill>
                <a:latin typeface="Lora"/>
              </a:rPr>
              <a:t>, </a:t>
            </a:r>
            <a:r>
              <a:rPr lang="en-US" sz="2400" dirty="0" err="1">
                <a:solidFill>
                  <a:srgbClr val="040404"/>
                </a:solidFill>
                <a:latin typeface="Lora"/>
              </a:rPr>
              <a:t>Минской</a:t>
            </a:r>
            <a:r>
              <a:rPr lang="en-US" sz="2400" dirty="0">
                <a:solidFill>
                  <a:srgbClr val="040404"/>
                </a:solidFill>
                <a:latin typeface="Lora"/>
              </a:rPr>
              <a:t> </a:t>
            </a:r>
            <a:r>
              <a:rPr lang="en-US" sz="2400" dirty="0" err="1">
                <a:solidFill>
                  <a:srgbClr val="040404"/>
                </a:solidFill>
                <a:latin typeface="Lora"/>
              </a:rPr>
              <a:t>городской</a:t>
            </a:r>
            <a:r>
              <a:rPr lang="en-US" sz="2400" dirty="0">
                <a:solidFill>
                  <a:srgbClr val="040404"/>
                </a:solidFill>
                <a:latin typeface="Lora"/>
              </a:rPr>
              <a:t> </a:t>
            </a:r>
            <a:r>
              <a:rPr lang="en-US" sz="2400" dirty="0" err="1">
                <a:solidFill>
                  <a:srgbClr val="040404"/>
                </a:solidFill>
                <a:latin typeface="Lora"/>
              </a:rPr>
              <a:t>организационных</a:t>
            </a:r>
            <a:r>
              <a:rPr lang="en-US" sz="2400" dirty="0">
                <a:solidFill>
                  <a:srgbClr val="040404"/>
                </a:solidFill>
                <a:latin typeface="Lora"/>
              </a:rPr>
              <a:t> </a:t>
            </a:r>
            <a:r>
              <a:rPr lang="en-US" sz="2400" dirty="0" err="1">
                <a:solidFill>
                  <a:srgbClr val="040404"/>
                </a:solidFill>
                <a:latin typeface="Lora"/>
              </a:rPr>
              <a:t>структур</a:t>
            </a:r>
            <a:r>
              <a:rPr lang="en-US" sz="2400" dirty="0">
                <a:solidFill>
                  <a:srgbClr val="040404"/>
                </a:solidFill>
                <a:latin typeface="Lora"/>
              </a:rPr>
              <a:t> с 12 </a:t>
            </a:r>
            <a:r>
              <a:rPr lang="en-US" sz="2400" dirty="0" err="1">
                <a:solidFill>
                  <a:srgbClr val="040404"/>
                </a:solidFill>
                <a:latin typeface="Lora"/>
              </a:rPr>
              <a:t>по</a:t>
            </a:r>
            <a:r>
              <a:rPr lang="en-US" sz="2400" dirty="0">
                <a:solidFill>
                  <a:srgbClr val="040404"/>
                </a:solidFill>
                <a:latin typeface="Lora"/>
              </a:rPr>
              <a:t> 31 </a:t>
            </a:r>
            <a:r>
              <a:rPr lang="en-US" sz="2400" dirty="0" err="1">
                <a:solidFill>
                  <a:srgbClr val="040404"/>
                </a:solidFill>
                <a:latin typeface="Lora"/>
              </a:rPr>
              <a:t>марта</a:t>
            </a:r>
            <a:r>
              <a:rPr lang="en-US" sz="2400" dirty="0">
                <a:solidFill>
                  <a:srgbClr val="040404"/>
                </a:solidFill>
                <a:latin typeface="Lora"/>
              </a:rPr>
              <a:t> 2024 г. </a:t>
            </a:r>
            <a:r>
              <a:rPr lang="en-US" sz="2400" dirty="0" err="1">
                <a:solidFill>
                  <a:srgbClr val="040404"/>
                </a:solidFill>
                <a:latin typeface="Lora"/>
              </a:rPr>
              <a:t>Избрание</a:t>
            </a:r>
            <a:r>
              <a:rPr lang="en-US" sz="2400" dirty="0">
                <a:solidFill>
                  <a:srgbClr val="040404"/>
                </a:solidFill>
                <a:latin typeface="Lora"/>
              </a:rPr>
              <a:t> </a:t>
            </a:r>
            <a:r>
              <a:rPr lang="en-US" sz="2400" dirty="0" err="1">
                <a:solidFill>
                  <a:srgbClr val="040404"/>
                </a:solidFill>
                <a:latin typeface="Lora"/>
              </a:rPr>
              <a:t>делегатов</a:t>
            </a:r>
            <a:r>
              <a:rPr lang="en-US" sz="2400" dirty="0">
                <a:solidFill>
                  <a:srgbClr val="040404"/>
                </a:solidFill>
                <a:latin typeface="Lora"/>
              </a:rPr>
              <a:t> ВНС </a:t>
            </a:r>
            <a:r>
              <a:rPr lang="en-US" sz="2400" dirty="0" err="1">
                <a:solidFill>
                  <a:srgbClr val="040404"/>
                </a:solidFill>
                <a:latin typeface="Lora"/>
              </a:rPr>
              <a:t>состо</a:t>
            </a:r>
            <a:r>
              <a:rPr lang="ru-RU" sz="2400">
                <a:solidFill>
                  <a:srgbClr val="040404"/>
                </a:solidFill>
                <a:latin typeface="Lora"/>
              </a:rPr>
              <a:t>ялось</a:t>
            </a:r>
            <a:r>
              <a:rPr lang="en-US" sz="2400">
                <a:solidFill>
                  <a:srgbClr val="040404"/>
                </a:solidFill>
                <a:latin typeface="Lora"/>
              </a:rPr>
              <a:t> </a:t>
            </a:r>
            <a:r>
              <a:rPr lang="en-US" sz="2400" dirty="0" err="1">
                <a:solidFill>
                  <a:srgbClr val="040404"/>
                </a:solidFill>
                <a:latin typeface="Lora"/>
              </a:rPr>
              <a:t>на</a:t>
            </a:r>
            <a:r>
              <a:rPr lang="en-US" sz="2400" dirty="0">
                <a:solidFill>
                  <a:srgbClr val="040404"/>
                </a:solidFill>
                <a:latin typeface="Lora"/>
              </a:rPr>
              <a:t> </a:t>
            </a:r>
            <a:r>
              <a:rPr lang="en-US" sz="2400" dirty="0" err="1">
                <a:solidFill>
                  <a:srgbClr val="040404"/>
                </a:solidFill>
                <a:latin typeface="Lora"/>
              </a:rPr>
              <a:t>заседаниях</a:t>
            </a:r>
            <a:r>
              <a:rPr lang="en-US" sz="2400" dirty="0">
                <a:solidFill>
                  <a:srgbClr val="040404"/>
                </a:solidFill>
                <a:latin typeface="Lora"/>
              </a:rPr>
              <a:t> </a:t>
            </a:r>
            <a:r>
              <a:rPr lang="en-US" sz="2400" dirty="0" err="1">
                <a:solidFill>
                  <a:srgbClr val="040404"/>
                </a:solidFill>
                <a:latin typeface="Lora"/>
              </a:rPr>
              <a:t>высших</a:t>
            </a:r>
            <a:r>
              <a:rPr lang="en-US" sz="2400" dirty="0">
                <a:solidFill>
                  <a:srgbClr val="040404"/>
                </a:solidFill>
                <a:latin typeface="Lora"/>
              </a:rPr>
              <a:t> </a:t>
            </a:r>
            <a:r>
              <a:rPr lang="en-US" sz="2400" dirty="0" err="1">
                <a:solidFill>
                  <a:srgbClr val="040404"/>
                </a:solidFill>
                <a:latin typeface="Lora"/>
              </a:rPr>
              <a:t>органов</a:t>
            </a:r>
            <a:r>
              <a:rPr lang="en-US" sz="2400" dirty="0">
                <a:solidFill>
                  <a:srgbClr val="040404"/>
                </a:solidFill>
                <a:latin typeface="Lora"/>
              </a:rPr>
              <a:t> </a:t>
            </a:r>
            <a:r>
              <a:rPr lang="en-US" sz="2400" dirty="0" err="1">
                <a:solidFill>
                  <a:srgbClr val="040404"/>
                </a:solidFill>
                <a:latin typeface="Lora"/>
              </a:rPr>
              <a:t>субъектов</a:t>
            </a:r>
            <a:r>
              <a:rPr lang="en-US" sz="2400" dirty="0">
                <a:solidFill>
                  <a:srgbClr val="040404"/>
                </a:solidFill>
                <a:latin typeface="Lora"/>
              </a:rPr>
              <a:t> </a:t>
            </a:r>
            <a:r>
              <a:rPr lang="en-US" sz="2400" dirty="0" err="1">
                <a:solidFill>
                  <a:srgbClr val="040404"/>
                </a:solidFill>
                <a:latin typeface="Lora"/>
              </a:rPr>
              <a:t>гражданского</a:t>
            </a:r>
            <a:r>
              <a:rPr lang="en-US" sz="2400" dirty="0">
                <a:solidFill>
                  <a:srgbClr val="040404"/>
                </a:solidFill>
                <a:latin typeface="Lora"/>
              </a:rPr>
              <a:t> </a:t>
            </a:r>
            <a:r>
              <a:rPr lang="en-US" sz="2400" dirty="0" err="1">
                <a:solidFill>
                  <a:srgbClr val="040404"/>
                </a:solidFill>
                <a:latin typeface="Lora"/>
              </a:rPr>
              <a:t>общества</a:t>
            </a:r>
            <a:r>
              <a:rPr lang="en-US" sz="2400" dirty="0">
                <a:solidFill>
                  <a:srgbClr val="040404"/>
                </a:solidFill>
                <a:latin typeface="Lora"/>
              </a:rPr>
              <a:t> с 1 </a:t>
            </a:r>
            <a:r>
              <a:rPr lang="en-US" sz="2400" dirty="0" err="1">
                <a:solidFill>
                  <a:srgbClr val="040404"/>
                </a:solidFill>
                <a:latin typeface="Lora"/>
              </a:rPr>
              <a:t>по</a:t>
            </a:r>
            <a:r>
              <a:rPr lang="en-US" sz="2400" dirty="0">
                <a:solidFill>
                  <a:srgbClr val="040404"/>
                </a:solidFill>
                <a:latin typeface="Lora"/>
              </a:rPr>
              <a:t> 10 </a:t>
            </a:r>
            <a:r>
              <a:rPr lang="en-US" sz="2400" dirty="0" err="1">
                <a:solidFill>
                  <a:srgbClr val="040404"/>
                </a:solidFill>
                <a:latin typeface="Lora"/>
              </a:rPr>
              <a:t>апреля</a:t>
            </a:r>
            <a:r>
              <a:rPr lang="en-US" sz="2400" dirty="0">
                <a:solidFill>
                  <a:srgbClr val="040404"/>
                </a:solidFill>
                <a:latin typeface="Lora"/>
              </a:rPr>
              <a:t> 2024 г.</a:t>
            </a: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2670346" y="-1314162"/>
            <a:ext cx="4959103" cy="4959103"/>
          </a:xfrm>
          <a:custGeom>
            <a:avLst/>
            <a:gdLst/>
            <a:ahLst/>
            <a:cxnLst/>
            <a:rect l="l" t="t" r="r" b="b"/>
            <a:pathLst>
              <a:path w="4959103" h="4959103">
                <a:moveTo>
                  <a:pt x="0" y="0"/>
                </a:moveTo>
                <a:lnTo>
                  <a:pt x="4959102" y="0"/>
                </a:lnTo>
                <a:lnTo>
                  <a:pt x="4959102" y="4959102"/>
                </a:lnTo>
                <a:lnTo>
                  <a:pt x="0" y="49591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1292834" y="5943659"/>
            <a:ext cx="1836063" cy="1836063"/>
          </a:xfrm>
          <a:custGeom>
            <a:avLst/>
            <a:gdLst/>
            <a:ahLst/>
            <a:cxnLst/>
            <a:rect l="l" t="t" r="r" b="b"/>
            <a:pathLst>
              <a:path w="1836063" h="1836063">
                <a:moveTo>
                  <a:pt x="0" y="0"/>
                </a:moveTo>
                <a:lnTo>
                  <a:pt x="1836063" y="0"/>
                </a:lnTo>
                <a:lnTo>
                  <a:pt x="1836063" y="1836063"/>
                </a:lnTo>
                <a:lnTo>
                  <a:pt x="0" y="1836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570467" y="5112954"/>
            <a:ext cx="1427654" cy="1427654"/>
          </a:xfrm>
          <a:custGeom>
            <a:avLst/>
            <a:gdLst/>
            <a:ahLst/>
            <a:cxnLst/>
            <a:rect l="l" t="t" r="r" b="b"/>
            <a:pathLst>
              <a:path w="1427654" h="1427654">
                <a:moveTo>
                  <a:pt x="0" y="0"/>
                </a:moveTo>
                <a:lnTo>
                  <a:pt x="1427654" y="0"/>
                </a:lnTo>
                <a:lnTo>
                  <a:pt x="1427654" y="1427654"/>
                </a:lnTo>
                <a:lnTo>
                  <a:pt x="0" y="14276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86933" y="8625794"/>
            <a:ext cx="503619" cy="503619"/>
          </a:xfrm>
          <a:custGeom>
            <a:avLst/>
            <a:gdLst/>
            <a:ahLst/>
            <a:cxnLst/>
            <a:rect l="l" t="t" r="r" b="b"/>
            <a:pathLst>
              <a:path w="503619" h="503619">
                <a:moveTo>
                  <a:pt x="0" y="0"/>
                </a:moveTo>
                <a:lnTo>
                  <a:pt x="503619" y="0"/>
                </a:lnTo>
                <a:lnTo>
                  <a:pt x="503619" y="503620"/>
                </a:lnTo>
                <a:lnTo>
                  <a:pt x="0" y="5036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2700000">
            <a:off x="-534205" y="9152806"/>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7859375" y="-267806"/>
            <a:ext cx="593949" cy="10899628"/>
            <a:chOff x="0" y="0"/>
            <a:chExt cx="156431" cy="2870684"/>
          </a:xfrm>
        </p:grpSpPr>
        <p:sp>
          <p:nvSpPr>
            <p:cNvPr id="8" name="Freeform 8"/>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9" name="TextBox 9"/>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10" name="Group 10"/>
          <p:cNvGrpSpPr/>
          <p:nvPr/>
        </p:nvGrpSpPr>
        <p:grpSpPr>
          <a:xfrm>
            <a:off x="16394493" y="8822118"/>
            <a:ext cx="1464882" cy="1464882"/>
            <a:chOff x="0" y="0"/>
            <a:chExt cx="1953177" cy="1953177"/>
          </a:xfrm>
        </p:grpSpPr>
        <p:sp>
          <p:nvSpPr>
            <p:cNvPr id="11" name="Freeform 11"/>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481431" y="504459"/>
              <a:ext cx="990314" cy="877783"/>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21</a:t>
              </a:r>
            </a:p>
          </p:txBody>
        </p:sp>
      </p:grpSp>
      <p:grpSp>
        <p:nvGrpSpPr>
          <p:cNvPr id="13" name="Group 13"/>
          <p:cNvGrpSpPr/>
          <p:nvPr/>
        </p:nvGrpSpPr>
        <p:grpSpPr>
          <a:xfrm>
            <a:off x="-374802" y="3884952"/>
            <a:ext cx="575268" cy="57526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16" name="Freeform 16"/>
          <p:cNvSpPr/>
          <p:nvPr/>
        </p:nvSpPr>
        <p:spPr>
          <a:xfrm>
            <a:off x="87354" y="681510"/>
            <a:ext cx="2128518" cy="1667339"/>
          </a:xfrm>
          <a:custGeom>
            <a:avLst/>
            <a:gdLst/>
            <a:ahLst/>
            <a:cxnLst/>
            <a:rect l="l" t="t" r="r" b="b"/>
            <a:pathLst>
              <a:path w="2128518" h="1667339">
                <a:moveTo>
                  <a:pt x="0" y="0"/>
                </a:moveTo>
                <a:lnTo>
                  <a:pt x="2128519" y="0"/>
                </a:lnTo>
                <a:lnTo>
                  <a:pt x="2128519" y="1667340"/>
                </a:lnTo>
                <a:lnTo>
                  <a:pt x="0" y="1667340"/>
                </a:lnTo>
                <a:lnTo>
                  <a:pt x="0" y="0"/>
                </a:lnTo>
                <a:close/>
              </a:path>
            </a:pathLst>
          </a:custGeom>
          <a:blipFill>
            <a:blip r:embed="rId8"/>
            <a:stretch>
              <a:fillRect/>
            </a:stretch>
          </a:blipFill>
        </p:spPr>
      </p:sp>
      <p:sp>
        <p:nvSpPr>
          <p:cNvPr id="17" name="TextBox 17"/>
          <p:cNvSpPr txBox="1"/>
          <p:nvPr/>
        </p:nvSpPr>
        <p:spPr>
          <a:xfrm>
            <a:off x="9139238" y="4819967"/>
            <a:ext cx="9525" cy="580390"/>
          </a:xfrm>
          <a:prstGeom prst="rect">
            <a:avLst/>
          </a:prstGeom>
        </p:spPr>
        <p:txBody>
          <a:bodyPr lIns="0" tIns="0" rIns="0" bIns="0" rtlCol="0" anchor="t">
            <a:spAutoFit/>
          </a:bodyPr>
          <a:lstStyle/>
          <a:p>
            <a:pPr algn="ctr">
              <a:lnSpc>
                <a:spcPts val="4759"/>
              </a:lnSpc>
            </a:pPr>
            <a:endParaRPr/>
          </a:p>
        </p:txBody>
      </p:sp>
      <p:sp>
        <p:nvSpPr>
          <p:cNvPr id="18" name="TextBox 18"/>
          <p:cNvSpPr txBox="1"/>
          <p:nvPr/>
        </p:nvSpPr>
        <p:spPr>
          <a:xfrm>
            <a:off x="2651787" y="414106"/>
            <a:ext cx="15207588" cy="2125947"/>
          </a:xfrm>
          <a:prstGeom prst="rect">
            <a:avLst/>
          </a:prstGeom>
        </p:spPr>
        <p:txBody>
          <a:bodyPr lIns="0" tIns="0" rIns="0" bIns="0" rtlCol="0" anchor="t">
            <a:spAutoFit/>
          </a:bodyPr>
          <a:lstStyle/>
          <a:p>
            <a:pPr algn="ctr">
              <a:lnSpc>
                <a:spcPts val="5652"/>
              </a:lnSpc>
            </a:pPr>
            <a:r>
              <a:rPr lang="en-US" sz="4037">
                <a:solidFill>
                  <a:srgbClr val="040404"/>
                </a:solidFill>
                <a:latin typeface="Lora Bold"/>
              </a:rPr>
              <a:t> К субъектам гражданского общества, имеющим право в соответствии с Законом избирать делегатов ВНС, Министерством юстиции Республики Беларусь отнесены:</a:t>
            </a:r>
          </a:p>
        </p:txBody>
      </p:sp>
      <p:sp>
        <p:nvSpPr>
          <p:cNvPr id="19" name="TextBox 19"/>
          <p:cNvSpPr txBox="1"/>
          <p:nvPr/>
        </p:nvSpPr>
        <p:spPr>
          <a:xfrm>
            <a:off x="1743029" y="2778459"/>
            <a:ext cx="15524931" cy="3181985"/>
          </a:xfrm>
          <a:prstGeom prst="rect">
            <a:avLst/>
          </a:prstGeom>
        </p:spPr>
        <p:txBody>
          <a:bodyPr lIns="0" tIns="0" rIns="0" bIns="0" rtlCol="0" anchor="t">
            <a:spAutoFit/>
          </a:bodyPr>
          <a:lstStyle/>
          <a:p>
            <a:pPr algn="ctr">
              <a:lnSpc>
                <a:spcPts val="3640"/>
              </a:lnSpc>
            </a:pPr>
            <a:r>
              <a:rPr lang="en-US" sz="2600">
                <a:solidFill>
                  <a:srgbClr val="040404"/>
                </a:solidFill>
                <a:latin typeface="Lora"/>
              </a:rPr>
              <a:t> Преимущество Всебелорусского народного собрания в том, что только оно способно объединить все политические силы: власть и гражданское общество (в том числе политические партии) молодежь и пенсионеров, рабочих и интеллигенцию, частный бизнес и представителей госструктур. </a:t>
            </a:r>
          </a:p>
          <a:p>
            <a:pPr algn="ctr">
              <a:lnSpc>
                <a:spcPts val="3640"/>
              </a:lnSpc>
            </a:pPr>
            <a:endParaRPr lang="en-US" sz="2600">
              <a:solidFill>
                <a:srgbClr val="040404"/>
              </a:solidFill>
              <a:latin typeface="Lora"/>
            </a:endParaRPr>
          </a:p>
          <a:p>
            <a:pPr algn="ctr">
              <a:lnSpc>
                <a:spcPts val="3640"/>
              </a:lnSpc>
            </a:pPr>
            <a:r>
              <a:rPr lang="en-US" sz="2600">
                <a:solidFill>
                  <a:srgbClr val="040404"/>
                </a:solidFill>
                <a:latin typeface="Lora"/>
              </a:rPr>
              <a:t>Это значит, что при обсуждении вопросов, выносимых на повестку дня ВНС, учитываются мнения и позиции всех наших сообществ: профессиональных, региональных и др.</a:t>
            </a:r>
          </a:p>
        </p:txBody>
      </p:sp>
      <p:sp>
        <p:nvSpPr>
          <p:cNvPr id="20" name="TextBox 20"/>
          <p:cNvSpPr txBox="1"/>
          <p:nvPr/>
        </p:nvSpPr>
        <p:spPr>
          <a:xfrm>
            <a:off x="1863816" y="6198849"/>
            <a:ext cx="15524931" cy="3639185"/>
          </a:xfrm>
          <a:prstGeom prst="rect">
            <a:avLst/>
          </a:prstGeom>
        </p:spPr>
        <p:txBody>
          <a:bodyPr lIns="0" tIns="0" rIns="0" bIns="0" rtlCol="0" anchor="t">
            <a:spAutoFit/>
          </a:bodyPr>
          <a:lstStyle/>
          <a:p>
            <a:pPr algn="ctr">
              <a:lnSpc>
                <a:spcPts val="3640"/>
              </a:lnSpc>
            </a:pPr>
            <a:r>
              <a:rPr lang="en-US" sz="2600">
                <a:solidFill>
                  <a:srgbClr val="040404"/>
                </a:solidFill>
                <a:latin typeface="Lora"/>
              </a:rPr>
              <a:t> Именно потому, что ни одна современная страна не дает в руки руль государственной машины столь широкому кругу граждан, абсолютных аналогов ВНС в мире нет. </a:t>
            </a:r>
          </a:p>
          <a:p>
            <a:pPr algn="ctr">
              <a:lnSpc>
                <a:spcPts val="3640"/>
              </a:lnSpc>
            </a:pPr>
            <a:endParaRPr lang="en-US" sz="2600">
              <a:solidFill>
                <a:srgbClr val="040404"/>
              </a:solidFill>
              <a:latin typeface="Lora"/>
            </a:endParaRPr>
          </a:p>
          <a:p>
            <a:pPr algn="ctr">
              <a:lnSpc>
                <a:spcPts val="3640"/>
              </a:lnSpc>
            </a:pPr>
            <a:r>
              <a:rPr lang="en-US" sz="2600">
                <a:solidFill>
                  <a:srgbClr val="040404"/>
                </a:solidFill>
                <a:latin typeface="Lora"/>
              </a:rPr>
              <a:t> На местах к отбору своих представителей в этот конституционный орган подошли максимально разумно и грамотно. </a:t>
            </a:r>
            <a:r>
              <a:rPr lang="en-US" sz="2600">
                <a:solidFill>
                  <a:srgbClr val="040404"/>
                </a:solidFill>
                <a:latin typeface="Lora Bold"/>
              </a:rPr>
              <a:t>Делегаты седьмого Всебелорусского народного собрания известны. Это – патриоты Родины, которые не боятся высказывать свое мнение и отстаивать позицию в разрешении вопросов в пользу людей.</a:t>
            </a:r>
            <a:r>
              <a:rPr lang="en-US" sz="2600">
                <a:solidFill>
                  <a:srgbClr val="040404"/>
                </a:solidFill>
                <a:latin typeface="Lora"/>
              </a:rPr>
              <a:t> </a:t>
            </a:r>
          </a:p>
          <a:p>
            <a:pPr algn="ctr">
              <a:lnSpc>
                <a:spcPts val="3640"/>
              </a:lnSpc>
            </a:pPr>
            <a:r>
              <a:rPr lang="en-US" sz="2600">
                <a:solidFill>
                  <a:srgbClr val="040404"/>
                </a:solidFill>
                <a:latin typeface="Lora"/>
              </a:rPr>
              <a:t>В составе ВНС представлена и молодежь. </a:t>
            </a: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2670346" y="-1554009"/>
            <a:ext cx="4959103" cy="4959103"/>
          </a:xfrm>
          <a:custGeom>
            <a:avLst/>
            <a:gdLst/>
            <a:ahLst/>
            <a:cxnLst/>
            <a:rect l="l" t="t" r="r" b="b"/>
            <a:pathLst>
              <a:path w="4959103" h="4959103">
                <a:moveTo>
                  <a:pt x="0" y="0"/>
                </a:moveTo>
                <a:lnTo>
                  <a:pt x="4959102" y="0"/>
                </a:lnTo>
                <a:lnTo>
                  <a:pt x="4959102" y="4959103"/>
                </a:lnTo>
                <a:lnTo>
                  <a:pt x="0" y="4959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1546551" y="6048752"/>
            <a:ext cx="2343498" cy="2343498"/>
          </a:xfrm>
          <a:custGeom>
            <a:avLst/>
            <a:gdLst/>
            <a:ahLst/>
            <a:cxnLst/>
            <a:rect l="l" t="t" r="r" b="b"/>
            <a:pathLst>
              <a:path w="2343498" h="2343498">
                <a:moveTo>
                  <a:pt x="0" y="0"/>
                </a:moveTo>
                <a:lnTo>
                  <a:pt x="2343498" y="0"/>
                </a:lnTo>
                <a:lnTo>
                  <a:pt x="2343498" y="2343498"/>
                </a:lnTo>
                <a:lnTo>
                  <a:pt x="0" y="23434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301320" y="4848897"/>
            <a:ext cx="1884677" cy="1884677"/>
          </a:xfrm>
          <a:custGeom>
            <a:avLst/>
            <a:gdLst/>
            <a:ahLst/>
            <a:cxnLst/>
            <a:rect l="l" t="t" r="r" b="b"/>
            <a:pathLst>
              <a:path w="1884677" h="1884677">
                <a:moveTo>
                  <a:pt x="0" y="0"/>
                </a:moveTo>
                <a:lnTo>
                  <a:pt x="1884677" y="0"/>
                </a:lnTo>
                <a:lnTo>
                  <a:pt x="1884677" y="1884677"/>
                </a:lnTo>
                <a:lnTo>
                  <a:pt x="0" y="18846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154971" y="4536019"/>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2700000">
            <a:off x="-534205" y="9152806"/>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7859375" y="-267806"/>
            <a:ext cx="593949" cy="10899628"/>
            <a:chOff x="0" y="0"/>
            <a:chExt cx="156431" cy="2870684"/>
          </a:xfrm>
        </p:grpSpPr>
        <p:sp>
          <p:nvSpPr>
            <p:cNvPr id="8" name="Freeform 8"/>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9" name="TextBox 9"/>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10" name="Group 10"/>
          <p:cNvGrpSpPr/>
          <p:nvPr/>
        </p:nvGrpSpPr>
        <p:grpSpPr>
          <a:xfrm>
            <a:off x="16394493" y="8822118"/>
            <a:ext cx="1464882" cy="1464882"/>
            <a:chOff x="0" y="0"/>
            <a:chExt cx="1953177" cy="1953177"/>
          </a:xfrm>
        </p:grpSpPr>
        <p:sp>
          <p:nvSpPr>
            <p:cNvPr id="11" name="Freeform 11"/>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481431" y="504459"/>
              <a:ext cx="990314" cy="877783"/>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22</a:t>
              </a:r>
            </a:p>
          </p:txBody>
        </p:sp>
      </p:grpSp>
      <p:grpSp>
        <p:nvGrpSpPr>
          <p:cNvPr id="13" name="Group 13"/>
          <p:cNvGrpSpPr/>
          <p:nvPr/>
        </p:nvGrpSpPr>
        <p:grpSpPr>
          <a:xfrm>
            <a:off x="-190795" y="3630558"/>
            <a:ext cx="575268" cy="57526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16" name="TextBox 16"/>
          <p:cNvSpPr txBox="1"/>
          <p:nvPr/>
        </p:nvSpPr>
        <p:spPr>
          <a:xfrm>
            <a:off x="9139238" y="4819967"/>
            <a:ext cx="9525" cy="580390"/>
          </a:xfrm>
          <a:prstGeom prst="rect">
            <a:avLst/>
          </a:prstGeom>
        </p:spPr>
        <p:txBody>
          <a:bodyPr lIns="0" tIns="0" rIns="0" bIns="0" rtlCol="0" anchor="t">
            <a:spAutoFit/>
          </a:bodyPr>
          <a:lstStyle/>
          <a:p>
            <a:pPr algn="ctr">
              <a:lnSpc>
                <a:spcPts val="4759"/>
              </a:lnSpc>
            </a:pPr>
            <a:endParaRPr/>
          </a:p>
        </p:txBody>
      </p:sp>
      <p:sp>
        <p:nvSpPr>
          <p:cNvPr id="17" name="TextBox 17"/>
          <p:cNvSpPr txBox="1"/>
          <p:nvPr/>
        </p:nvSpPr>
        <p:spPr>
          <a:xfrm>
            <a:off x="7285078" y="935248"/>
            <a:ext cx="9841856" cy="7062246"/>
          </a:xfrm>
          <a:prstGeom prst="rect">
            <a:avLst/>
          </a:prstGeom>
        </p:spPr>
        <p:txBody>
          <a:bodyPr lIns="0" tIns="0" rIns="0" bIns="0" rtlCol="0" anchor="t">
            <a:spAutoFit/>
          </a:bodyPr>
          <a:lstStyle/>
          <a:p>
            <a:pPr algn="ctr">
              <a:lnSpc>
                <a:spcPts val="3722"/>
              </a:lnSpc>
            </a:pPr>
            <a:r>
              <a:rPr lang="en-US" sz="2658">
                <a:solidFill>
                  <a:srgbClr val="040404"/>
                </a:solidFill>
                <a:latin typeface="Lora Bold"/>
              </a:rPr>
              <a:t> Витебскую область будут представлять 118 делегатов  Всебелорусского народного собрания: </a:t>
            </a:r>
          </a:p>
          <a:p>
            <a:pPr algn="ctr">
              <a:lnSpc>
                <a:spcPts val="3162"/>
              </a:lnSpc>
            </a:pPr>
            <a:endParaRPr lang="en-US" sz="2658">
              <a:solidFill>
                <a:srgbClr val="040404"/>
              </a:solidFill>
              <a:latin typeface="Lora Bold"/>
            </a:endParaRPr>
          </a:p>
          <a:p>
            <a:pPr>
              <a:lnSpc>
                <a:spcPts val="3862"/>
              </a:lnSpc>
            </a:pPr>
            <a:r>
              <a:rPr lang="en-US" sz="2258">
                <a:solidFill>
                  <a:srgbClr val="040404"/>
                </a:solidFill>
                <a:latin typeface="Lora Bold"/>
              </a:rPr>
              <a:t>24 </a:t>
            </a:r>
            <a:r>
              <a:rPr lang="en-US" sz="2258">
                <a:solidFill>
                  <a:srgbClr val="040404"/>
                </a:solidFill>
                <a:latin typeface="Lora"/>
              </a:rPr>
              <a:t>председателя областного, городских и районных исполнительных комитетов, </a:t>
            </a:r>
          </a:p>
          <a:p>
            <a:pPr>
              <a:lnSpc>
                <a:spcPts val="3862"/>
              </a:lnSpc>
            </a:pPr>
            <a:r>
              <a:rPr lang="en-US" sz="2258">
                <a:solidFill>
                  <a:srgbClr val="040404"/>
                </a:solidFill>
                <a:latin typeface="Lora Bold"/>
              </a:rPr>
              <a:t>44</a:t>
            </a:r>
            <a:r>
              <a:rPr lang="en-US" sz="2258">
                <a:solidFill>
                  <a:srgbClr val="040404"/>
                </a:solidFill>
                <a:latin typeface="Lora"/>
              </a:rPr>
              <a:t> человека от депутатского корпуса, </a:t>
            </a:r>
          </a:p>
          <a:p>
            <a:pPr>
              <a:lnSpc>
                <a:spcPts val="3862"/>
              </a:lnSpc>
            </a:pPr>
            <a:r>
              <a:rPr lang="en-US" sz="2258">
                <a:solidFill>
                  <a:srgbClr val="040404"/>
                </a:solidFill>
                <a:latin typeface="Lora Bold"/>
              </a:rPr>
              <a:t>50</a:t>
            </a:r>
            <a:r>
              <a:rPr lang="en-US" sz="2258">
                <a:solidFill>
                  <a:srgbClr val="040404"/>
                </a:solidFill>
                <a:latin typeface="Lora"/>
              </a:rPr>
              <a:t> - от гражданского общества (Витебская областная организация общественного объединения ветеранов; Витебская областная организация Республиканского общественного объединения «Белая Русь»; Витебская областная организация общественного объединения «Белорусский союз женщин»; Витебское областное объединение профсоюзов Федерации профсоюзов Беларуси, Витебская областная организация общественного объединения «Белорусский республиканский союз молодежи»).</a:t>
            </a:r>
          </a:p>
          <a:p>
            <a:pPr algn="ctr">
              <a:lnSpc>
                <a:spcPts val="3162"/>
              </a:lnSpc>
            </a:pPr>
            <a:endParaRPr lang="en-US" sz="2258">
              <a:solidFill>
                <a:srgbClr val="040404"/>
              </a:solidFill>
              <a:latin typeface="Lora"/>
            </a:endParaRPr>
          </a:p>
        </p:txBody>
      </p:sp>
      <p:sp>
        <p:nvSpPr>
          <p:cNvPr id="18" name="Freeform 18"/>
          <p:cNvSpPr/>
          <p:nvPr/>
        </p:nvSpPr>
        <p:spPr>
          <a:xfrm rot="2700000">
            <a:off x="1131163" y="1715231"/>
            <a:ext cx="5489976" cy="5489976"/>
          </a:xfrm>
          <a:custGeom>
            <a:avLst/>
            <a:gdLst/>
            <a:ahLst/>
            <a:cxnLst/>
            <a:rect l="l" t="t" r="r" b="b"/>
            <a:pathLst>
              <a:path w="5489976" h="5489976">
                <a:moveTo>
                  <a:pt x="0" y="0"/>
                </a:moveTo>
                <a:lnTo>
                  <a:pt x="5489976" y="0"/>
                </a:lnTo>
                <a:lnTo>
                  <a:pt x="5489976" y="5489976"/>
                </a:lnTo>
                <a:lnTo>
                  <a:pt x="0" y="54899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9" name="Group 19"/>
          <p:cNvGrpSpPr>
            <a:grpSpLocks noChangeAspect="1"/>
          </p:cNvGrpSpPr>
          <p:nvPr/>
        </p:nvGrpSpPr>
        <p:grpSpPr>
          <a:xfrm rot="-67888">
            <a:off x="1537733" y="2846378"/>
            <a:ext cx="4808233" cy="4965943"/>
            <a:chOff x="0" y="0"/>
            <a:chExt cx="6350000" cy="6558280"/>
          </a:xfrm>
        </p:grpSpPr>
        <p:sp>
          <p:nvSpPr>
            <p:cNvPr id="20" name="Freeform 20"/>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8"/>
              <a:stretch>
                <a:fillRect l="-27567" r="-27567"/>
              </a:stretch>
            </a:blipFill>
          </p:spPr>
        </p:sp>
        <p:sp>
          <p:nvSpPr>
            <p:cNvPr id="21" name="Freeform 21"/>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94B8AB"/>
            </a:solidFill>
          </p:spPr>
        </p:sp>
      </p:gr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2670346" y="-1554009"/>
            <a:ext cx="4959103" cy="4959103"/>
          </a:xfrm>
          <a:custGeom>
            <a:avLst/>
            <a:gdLst/>
            <a:ahLst/>
            <a:cxnLst/>
            <a:rect l="l" t="t" r="r" b="b"/>
            <a:pathLst>
              <a:path w="4959103" h="4959103">
                <a:moveTo>
                  <a:pt x="0" y="0"/>
                </a:moveTo>
                <a:lnTo>
                  <a:pt x="4959102" y="0"/>
                </a:lnTo>
                <a:lnTo>
                  <a:pt x="4959102" y="4959103"/>
                </a:lnTo>
                <a:lnTo>
                  <a:pt x="0" y="4959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1546551" y="6048752"/>
            <a:ext cx="2343498" cy="2343498"/>
          </a:xfrm>
          <a:custGeom>
            <a:avLst/>
            <a:gdLst/>
            <a:ahLst/>
            <a:cxnLst/>
            <a:rect l="l" t="t" r="r" b="b"/>
            <a:pathLst>
              <a:path w="2343498" h="2343498">
                <a:moveTo>
                  <a:pt x="0" y="0"/>
                </a:moveTo>
                <a:lnTo>
                  <a:pt x="2343498" y="0"/>
                </a:lnTo>
                <a:lnTo>
                  <a:pt x="2343498" y="2343498"/>
                </a:lnTo>
                <a:lnTo>
                  <a:pt x="0" y="23434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301320" y="4848897"/>
            <a:ext cx="1884677" cy="1884677"/>
          </a:xfrm>
          <a:custGeom>
            <a:avLst/>
            <a:gdLst/>
            <a:ahLst/>
            <a:cxnLst/>
            <a:rect l="l" t="t" r="r" b="b"/>
            <a:pathLst>
              <a:path w="1884677" h="1884677">
                <a:moveTo>
                  <a:pt x="0" y="0"/>
                </a:moveTo>
                <a:lnTo>
                  <a:pt x="1884677" y="0"/>
                </a:lnTo>
                <a:lnTo>
                  <a:pt x="1884677" y="1884677"/>
                </a:lnTo>
                <a:lnTo>
                  <a:pt x="0" y="18846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154971" y="4536019"/>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2700000">
            <a:off x="230348" y="363434"/>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7859375" y="-267806"/>
            <a:ext cx="593949" cy="10899628"/>
            <a:chOff x="0" y="0"/>
            <a:chExt cx="156431" cy="2870684"/>
          </a:xfrm>
        </p:grpSpPr>
        <p:sp>
          <p:nvSpPr>
            <p:cNvPr id="8" name="Freeform 8"/>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9" name="TextBox 9"/>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10" name="Group 10"/>
          <p:cNvGrpSpPr/>
          <p:nvPr/>
        </p:nvGrpSpPr>
        <p:grpSpPr>
          <a:xfrm>
            <a:off x="-190795" y="3630558"/>
            <a:ext cx="575268" cy="57526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13" name="TextBox 13"/>
          <p:cNvSpPr txBox="1"/>
          <p:nvPr/>
        </p:nvSpPr>
        <p:spPr>
          <a:xfrm>
            <a:off x="9139238" y="4819967"/>
            <a:ext cx="9525" cy="580390"/>
          </a:xfrm>
          <a:prstGeom prst="rect">
            <a:avLst/>
          </a:prstGeom>
        </p:spPr>
        <p:txBody>
          <a:bodyPr lIns="0" tIns="0" rIns="0" bIns="0" rtlCol="0" anchor="t">
            <a:spAutoFit/>
          </a:bodyPr>
          <a:lstStyle/>
          <a:p>
            <a:pPr algn="ctr">
              <a:lnSpc>
                <a:spcPts val="4759"/>
              </a:lnSpc>
            </a:pPr>
            <a:endParaRPr/>
          </a:p>
        </p:txBody>
      </p:sp>
      <p:sp>
        <p:nvSpPr>
          <p:cNvPr id="14" name="Freeform 14"/>
          <p:cNvSpPr/>
          <p:nvPr/>
        </p:nvSpPr>
        <p:spPr>
          <a:xfrm rot="2700000">
            <a:off x="14884303" y="8529907"/>
            <a:ext cx="5489976" cy="5489976"/>
          </a:xfrm>
          <a:custGeom>
            <a:avLst/>
            <a:gdLst/>
            <a:ahLst/>
            <a:cxnLst/>
            <a:rect l="l" t="t" r="r" b="b"/>
            <a:pathLst>
              <a:path w="5489976" h="5489976">
                <a:moveTo>
                  <a:pt x="0" y="0"/>
                </a:moveTo>
                <a:lnTo>
                  <a:pt x="5489976" y="0"/>
                </a:lnTo>
                <a:lnTo>
                  <a:pt x="5489976" y="5489976"/>
                </a:lnTo>
                <a:lnTo>
                  <a:pt x="0" y="54899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5" name="Group 15"/>
          <p:cNvGrpSpPr/>
          <p:nvPr/>
        </p:nvGrpSpPr>
        <p:grpSpPr>
          <a:xfrm>
            <a:off x="16526859" y="8822118"/>
            <a:ext cx="1464882" cy="1464882"/>
            <a:chOff x="0" y="0"/>
            <a:chExt cx="1953177" cy="1953177"/>
          </a:xfrm>
        </p:grpSpPr>
        <p:sp>
          <p:nvSpPr>
            <p:cNvPr id="16" name="Freeform 16"/>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TextBox 17"/>
            <p:cNvSpPr txBox="1"/>
            <p:nvPr/>
          </p:nvSpPr>
          <p:spPr>
            <a:xfrm>
              <a:off x="481431" y="504459"/>
              <a:ext cx="990314" cy="877783"/>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23</a:t>
              </a:r>
            </a:p>
          </p:txBody>
        </p:sp>
      </p:grpSp>
      <p:sp>
        <p:nvSpPr>
          <p:cNvPr id="18" name="TextBox 18"/>
          <p:cNvSpPr txBox="1"/>
          <p:nvPr/>
        </p:nvSpPr>
        <p:spPr>
          <a:xfrm>
            <a:off x="3206995" y="539148"/>
            <a:ext cx="13484470" cy="1384300"/>
          </a:xfrm>
          <a:prstGeom prst="rect">
            <a:avLst/>
          </a:prstGeom>
        </p:spPr>
        <p:txBody>
          <a:bodyPr lIns="0" tIns="0" rIns="0" bIns="0" rtlCol="0" anchor="t">
            <a:spAutoFit/>
          </a:bodyPr>
          <a:lstStyle/>
          <a:p>
            <a:pPr algn="ctr">
              <a:lnSpc>
                <a:spcPts val="5599"/>
              </a:lnSpc>
            </a:pPr>
            <a:r>
              <a:rPr lang="en-US" sz="3999">
                <a:solidFill>
                  <a:srgbClr val="040404"/>
                </a:solidFill>
                <a:latin typeface="Lora Bold"/>
              </a:rPr>
              <a:t>ПОДГОТОВКА ПЕРВОГО ЗАСЕДАНИЯ СЕДЬМОГО </a:t>
            </a:r>
          </a:p>
          <a:p>
            <a:pPr algn="ctr">
              <a:lnSpc>
                <a:spcPts val="5599"/>
              </a:lnSpc>
            </a:pPr>
            <a:r>
              <a:rPr lang="en-US" sz="3999">
                <a:solidFill>
                  <a:srgbClr val="040404"/>
                </a:solidFill>
                <a:latin typeface="Lora Bold"/>
              </a:rPr>
              <a:t>ВСЕБЕЛОРУССКОГО НАРОДНОГО СОБРАНИЯ</a:t>
            </a:r>
          </a:p>
        </p:txBody>
      </p:sp>
      <p:sp>
        <p:nvSpPr>
          <p:cNvPr id="19" name="TextBox 19"/>
          <p:cNvSpPr txBox="1"/>
          <p:nvPr/>
        </p:nvSpPr>
        <p:spPr>
          <a:xfrm>
            <a:off x="2559833" y="2822707"/>
            <a:ext cx="14131632" cy="807851"/>
          </a:xfrm>
          <a:prstGeom prst="rect">
            <a:avLst/>
          </a:prstGeom>
        </p:spPr>
        <p:txBody>
          <a:bodyPr lIns="0" tIns="0" rIns="0" bIns="0" rtlCol="0" anchor="t">
            <a:spAutoFit/>
          </a:bodyPr>
          <a:lstStyle/>
          <a:p>
            <a:pPr algn="ctr">
              <a:lnSpc>
                <a:spcPts val="3247"/>
              </a:lnSpc>
            </a:pPr>
            <a:r>
              <a:rPr lang="en-US" sz="2319">
                <a:solidFill>
                  <a:srgbClr val="040404"/>
                </a:solidFill>
                <a:latin typeface="Lora"/>
              </a:rPr>
              <a:t>В соответствии с распоряжением Президента Республики Беларусь от 2 февраля 2024 г. № 25рп был создан </a:t>
            </a:r>
            <a:r>
              <a:rPr lang="en-US" sz="2319">
                <a:solidFill>
                  <a:srgbClr val="040404"/>
                </a:solidFill>
                <a:latin typeface="Lora Bold"/>
              </a:rPr>
              <a:t>Республиканский организационный комитет по подготовке и проведению ВНС.</a:t>
            </a:r>
          </a:p>
        </p:txBody>
      </p:sp>
      <p:sp>
        <p:nvSpPr>
          <p:cNvPr id="20" name="TextBox 20"/>
          <p:cNvSpPr txBox="1"/>
          <p:nvPr/>
        </p:nvSpPr>
        <p:spPr>
          <a:xfrm>
            <a:off x="1972035" y="3955200"/>
            <a:ext cx="15446747" cy="3265301"/>
          </a:xfrm>
          <a:prstGeom prst="rect">
            <a:avLst/>
          </a:prstGeom>
        </p:spPr>
        <p:txBody>
          <a:bodyPr lIns="0" tIns="0" rIns="0" bIns="0" rtlCol="0" anchor="t">
            <a:spAutoFit/>
          </a:bodyPr>
          <a:lstStyle/>
          <a:p>
            <a:pPr algn="ctr">
              <a:lnSpc>
                <a:spcPts val="3247"/>
              </a:lnSpc>
            </a:pPr>
            <a:r>
              <a:rPr lang="en-US" sz="2319">
                <a:solidFill>
                  <a:srgbClr val="040404"/>
                </a:solidFill>
                <a:latin typeface="Lora"/>
              </a:rPr>
              <a:t> Рабочим органом ВНС является Секретариат. Президент Республики Беларусь А.Г.Лукашенко 2 февраля 2024 г. назначил на должность начальника Секретариата ВНС Мицкевича В.В. </a:t>
            </a:r>
          </a:p>
          <a:p>
            <a:pPr algn="ctr">
              <a:lnSpc>
                <a:spcPts val="3247"/>
              </a:lnSpc>
            </a:pPr>
            <a:endParaRPr lang="en-US" sz="2319">
              <a:solidFill>
                <a:srgbClr val="040404"/>
              </a:solidFill>
              <a:latin typeface="Lora"/>
            </a:endParaRPr>
          </a:p>
          <a:p>
            <a:pPr algn="ctr">
              <a:lnSpc>
                <a:spcPts val="3247"/>
              </a:lnSpc>
            </a:pPr>
            <a:r>
              <a:rPr lang="en-US" sz="2319">
                <a:solidFill>
                  <a:srgbClr val="040404"/>
                </a:solidFill>
                <a:latin typeface="Lora"/>
              </a:rPr>
              <a:t> </a:t>
            </a:r>
            <a:r>
              <a:rPr lang="en-US" sz="2319">
                <a:solidFill>
                  <a:srgbClr val="040404"/>
                </a:solidFill>
                <a:latin typeface="Lora Bold Italics"/>
              </a:rPr>
              <a:t>«Провести предстоящее заседание ВНС необходимо и внешне, и по содержанию на самом высоком уровне», </a:t>
            </a:r>
            <a:r>
              <a:rPr lang="en-US" sz="2319">
                <a:solidFill>
                  <a:srgbClr val="040404"/>
                </a:solidFill>
                <a:latin typeface="Lora"/>
              </a:rPr>
              <a:t>– такую задачу Президент Республики Беларусь </a:t>
            </a:r>
            <a:r>
              <a:rPr lang="en-US" sz="2319">
                <a:solidFill>
                  <a:srgbClr val="040404"/>
                </a:solidFill>
                <a:latin typeface="Lora Bold"/>
              </a:rPr>
              <a:t>А.Г.Лукашенко</a:t>
            </a:r>
            <a:r>
              <a:rPr lang="en-US" sz="2319">
                <a:solidFill>
                  <a:srgbClr val="040404"/>
                </a:solidFill>
                <a:latin typeface="Lora"/>
              </a:rPr>
              <a:t> поставил в ходе состоявшегося 18 марта 2024 г. совещания по вопросам подготовки проведения первого заседания седьмого Всебелорусского народного собрания.</a:t>
            </a:r>
          </a:p>
          <a:p>
            <a:pPr algn="ctr">
              <a:lnSpc>
                <a:spcPts val="3247"/>
              </a:lnSpc>
            </a:pPr>
            <a:endParaRPr lang="en-US" sz="2319">
              <a:solidFill>
                <a:srgbClr val="040404"/>
              </a:solidFill>
              <a:latin typeface="Lora"/>
            </a:endParaRPr>
          </a:p>
        </p:txBody>
      </p:sp>
      <p:sp>
        <p:nvSpPr>
          <p:cNvPr id="21" name="TextBox 21"/>
          <p:cNvSpPr txBox="1"/>
          <p:nvPr/>
        </p:nvSpPr>
        <p:spPr>
          <a:xfrm>
            <a:off x="3315820" y="7221724"/>
            <a:ext cx="11678546" cy="2036576"/>
          </a:xfrm>
          <a:prstGeom prst="rect">
            <a:avLst/>
          </a:prstGeom>
        </p:spPr>
        <p:txBody>
          <a:bodyPr lIns="0" tIns="0" rIns="0" bIns="0" rtlCol="0" anchor="t">
            <a:spAutoFit/>
          </a:bodyPr>
          <a:lstStyle/>
          <a:p>
            <a:pPr algn="ctr">
              <a:lnSpc>
                <a:spcPts val="3247"/>
              </a:lnSpc>
            </a:pPr>
            <a:r>
              <a:rPr lang="en-US" sz="2319">
                <a:solidFill>
                  <a:srgbClr val="040404"/>
                </a:solidFill>
                <a:latin typeface="Lora"/>
              </a:rPr>
              <a:t> </a:t>
            </a:r>
            <a:r>
              <a:rPr lang="en-US" sz="2319">
                <a:solidFill>
                  <a:srgbClr val="040404"/>
                </a:solidFill>
                <a:latin typeface="Lora Bold"/>
              </a:rPr>
              <a:t>Первое заседание седьмого Всебелорусского народного собрания состоится </a:t>
            </a:r>
            <a:r>
              <a:rPr lang="en-US" sz="2319" u="sng">
                <a:solidFill>
                  <a:srgbClr val="040404"/>
                </a:solidFill>
                <a:latin typeface="Lora Bold"/>
              </a:rPr>
              <a:t>24–25 апреля 2024 г.</a:t>
            </a:r>
            <a:r>
              <a:rPr lang="en-US" sz="2319">
                <a:solidFill>
                  <a:srgbClr val="040404"/>
                </a:solidFill>
                <a:latin typeface="Lora Bold"/>
              </a:rPr>
              <a:t> </a:t>
            </a:r>
          </a:p>
          <a:p>
            <a:pPr algn="ctr">
              <a:lnSpc>
                <a:spcPts val="3247"/>
              </a:lnSpc>
            </a:pPr>
            <a:endParaRPr lang="en-US" sz="2319">
              <a:solidFill>
                <a:srgbClr val="040404"/>
              </a:solidFill>
              <a:latin typeface="Lora Bold"/>
            </a:endParaRPr>
          </a:p>
          <a:p>
            <a:pPr algn="ctr">
              <a:lnSpc>
                <a:spcPts val="3247"/>
              </a:lnSpc>
            </a:pPr>
            <a:r>
              <a:rPr lang="en-US" sz="2319">
                <a:solidFill>
                  <a:srgbClr val="040404"/>
                </a:solidFill>
                <a:latin typeface="Lora Bold"/>
              </a:rPr>
              <a:t> Делегаты изберут Председателя ВНС, его заместителей, иных членов Президиума Всебелорусского народного собрания (15 человек).</a:t>
            </a: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2670346" y="-1554009"/>
            <a:ext cx="4959103" cy="4959103"/>
          </a:xfrm>
          <a:custGeom>
            <a:avLst/>
            <a:gdLst/>
            <a:ahLst/>
            <a:cxnLst/>
            <a:rect l="l" t="t" r="r" b="b"/>
            <a:pathLst>
              <a:path w="4959103" h="4959103">
                <a:moveTo>
                  <a:pt x="0" y="0"/>
                </a:moveTo>
                <a:lnTo>
                  <a:pt x="4959102" y="0"/>
                </a:lnTo>
                <a:lnTo>
                  <a:pt x="4959102" y="4959103"/>
                </a:lnTo>
                <a:lnTo>
                  <a:pt x="0" y="4959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1546551" y="6048752"/>
            <a:ext cx="2343498" cy="2343498"/>
          </a:xfrm>
          <a:custGeom>
            <a:avLst/>
            <a:gdLst/>
            <a:ahLst/>
            <a:cxnLst/>
            <a:rect l="l" t="t" r="r" b="b"/>
            <a:pathLst>
              <a:path w="2343498" h="2343498">
                <a:moveTo>
                  <a:pt x="0" y="0"/>
                </a:moveTo>
                <a:lnTo>
                  <a:pt x="2343498" y="0"/>
                </a:lnTo>
                <a:lnTo>
                  <a:pt x="2343498" y="2343498"/>
                </a:lnTo>
                <a:lnTo>
                  <a:pt x="0" y="23434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301320" y="4848897"/>
            <a:ext cx="1884677" cy="1884677"/>
          </a:xfrm>
          <a:custGeom>
            <a:avLst/>
            <a:gdLst/>
            <a:ahLst/>
            <a:cxnLst/>
            <a:rect l="l" t="t" r="r" b="b"/>
            <a:pathLst>
              <a:path w="1884677" h="1884677">
                <a:moveTo>
                  <a:pt x="0" y="0"/>
                </a:moveTo>
                <a:lnTo>
                  <a:pt x="1884677" y="0"/>
                </a:lnTo>
                <a:lnTo>
                  <a:pt x="1884677" y="1884677"/>
                </a:lnTo>
                <a:lnTo>
                  <a:pt x="0" y="18846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154971" y="4536019"/>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2700000">
            <a:off x="230348" y="363434"/>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7859375" y="-267806"/>
            <a:ext cx="593949" cy="10899628"/>
            <a:chOff x="0" y="0"/>
            <a:chExt cx="156431" cy="2870684"/>
          </a:xfrm>
        </p:grpSpPr>
        <p:sp>
          <p:nvSpPr>
            <p:cNvPr id="8" name="Freeform 8"/>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9" name="TextBox 9"/>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10" name="Group 10"/>
          <p:cNvGrpSpPr/>
          <p:nvPr/>
        </p:nvGrpSpPr>
        <p:grpSpPr>
          <a:xfrm>
            <a:off x="-190795" y="3630558"/>
            <a:ext cx="575268" cy="57526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13" name="TextBox 13"/>
          <p:cNvSpPr txBox="1"/>
          <p:nvPr/>
        </p:nvSpPr>
        <p:spPr>
          <a:xfrm>
            <a:off x="9139238" y="4819967"/>
            <a:ext cx="9525" cy="580390"/>
          </a:xfrm>
          <a:prstGeom prst="rect">
            <a:avLst/>
          </a:prstGeom>
        </p:spPr>
        <p:txBody>
          <a:bodyPr lIns="0" tIns="0" rIns="0" bIns="0" rtlCol="0" anchor="t">
            <a:spAutoFit/>
          </a:bodyPr>
          <a:lstStyle/>
          <a:p>
            <a:pPr algn="ctr">
              <a:lnSpc>
                <a:spcPts val="4759"/>
              </a:lnSpc>
            </a:pPr>
            <a:endParaRPr/>
          </a:p>
        </p:txBody>
      </p:sp>
      <p:sp>
        <p:nvSpPr>
          <p:cNvPr id="14" name="Freeform 14"/>
          <p:cNvSpPr/>
          <p:nvPr/>
        </p:nvSpPr>
        <p:spPr>
          <a:xfrm rot="2700000">
            <a:off x="14884303" y="8529907"/>
            <a:ext cx="5489976" cy="5489976"/>
          </a:xfrm>
          <a:custGeom>
            <a:avLst/>
            <a:gdLst/>
            <a:ahLst/>
            <a:cxnLst/>
            <a:rect l="l" t="t" r="r" b="b"/>
            <a:pathLst>
              <a:path w="5489976" h="5489976">
                <a:moveTo>
                  <a:pt x="0" y="0"/>
                </a:moveTo>
                <a:lnTo>
                  <a:pt x="5489976" y="0"/>
                </a:lnTo>
                <a:lnTo>
                  <a:pt x="5489976" y="5489976"/>
                </a:lnTo>
                <a:lnTo>
                  <a:pt x="0" y="54899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5" name="Group 15"/>
          <p:cNvGrpSpPr/>
          <p:nvPr/>
        </p:nvGrpSpPr>
        <p:grpSpPr>
          <a:xfrm>
            <a:off x="16526859" y="8822118"/>
            <a:ext cx="1464882" cy="1464882"/>
            <a:chOff x="0" y="0"/>
            <a:chExt cx="1953177" cy="1953177"/>
          </a:xfrm>
        </p:grpSpPr>
        <p:sp>
          <p:nvSpPr>
            <p:cNvPr id="16" name="Freeform 16"/>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TextBox 17"/>
            <p:cNvSpPr txBox="1"/>
            <p:nvPr/>
          </p:nvSpPr>
          <p:spPr>
            <a:xfrm>
              <a:off x="481431" y="504459"/>
              <a:ext cx="990314" cy="877783"/>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24</a:t>
              </a:r>
            </a:p>
          </p:txBody>
        </p:sp>
      </p:grpSp>
      <p:sp>
        <p:nvSpPr>
          <p:cNvPr id="18" name="TextBox 18"/>
          <p:cNvSpPr txBox="1"/>
          <p:nvPr/>
        </p:nvSpPr>
        <p:spPr>
          <a:xfrm>
            <a:off x="2640650" y="478313"/>
            <a:ext cx="14131632" cy="2669671"/>
          </a:xfrm>
          <a:prstGeom prst="rect">
            <a:avLst/>
          </a:prstGeom>
        </p:spPr>
        <p:txBody>
          <a:bodyPr lIns="0" tIns="0" rIns="0" bIns="0" rtlCol="0" anchor="t">
            <a:spAutoFit/>
          </a:bodyPr>
          <a:lstStyle/>
          <a:p>
            <a:pPr algn="ctr">
              <a:lnSpc>
                <a:spcPts val="3527"/>
              </a:lnSpc>
            </a:pPr>
            <a:r>
              <a:rPr lang="en-US" sz="2519">
                <a:solidFill>
                  <a:srgbClr val="040404"/>
                </a:solidFill>
                <a:latin typeface="Lora"/>
              </a:rPr>
              <a:t> Сегодня в белорусском обществе существует реальный запрос на безопасность и стабильность. Поэтому одним из основных вопросов станет </a:t>
            </a:r>
            <a:r>
              <a:rPr lang="en-US" sz="2519">
                <a:solidFill>
                  <a:srgbClr val="040404"/>
                </a:solidFill>
                <a:latin typeface="Lora Bold"/>
              </a:rPr>
              <a:t>утверждение Концепции национальной безопасности и Военной доктрины</a:t>
            </a:r>
            <a:r>
              <a:rPr lang="en-US" sz="2519">
                <a:solidFill>
                  <a:srgbClr val="040404"/>
                </a:solidFill>
                <a:latin typeface="Lora"/>
              </a:rPr>
              <a:t> – исключительно актуальных документов, направленных на защиту суверенитета белорусского государства и формирование многополярного мира, преодоление кризиса европейской архитектуры безопасности. </a:t>
            </a:r>
          </a:p>
        </p:txBody>
      </p:sp>
      <p:sp>
        <p:nvSpPr>
          <p:cNvPr id="19" name="TextBox 19"/>
          <p:cNvSpPr txBox="1"/>
          <p:nvPr/>
        </p:nvSpPr>
        <p:spPr>
          <a:xfrm>
            <a:off x="2112521" y="3271809"/>
            <a:ext cx="14916633" cy="3117346"/>
          </a:xfrm>
          <a:prstGeom prst="rect">
            <a:avLst/>
          </a:prstGeom>
        </p:spPr>
        <p:txBody>
          <a:bodyPr lIns="0" tIns="0" rIns="0" bIns="0" rtlCol="0" anchor="t">
            <a:spAutoFit/>
          </a:bodyPr>
          <a:lstStyle/>
          <a:p>
            <a:pPr algn="ctr">
              <a:lnSpc>
                <a:spcPts val="3527"/>
              </a:lnSpc>
            </a:pPr>
            <a:r>
              <a:rPr lang="en-US" sz="2519">
                <a:solidFill>
                  <a:srgbClr val="040404"/>
                </a:solidFill>
                <a:latin typeface="Lora"/>
              </a:rPr>
              <a:t> Как заявил белорусский лидер </a:t>
            </a:r>
            <a:r>
              <a:rPr lang="en-US" sz="2519">
                <a:solidFill>
                  <a:srgbClr val="040404"/>
                </a:solidFill>
                <a:latin typeface="Lora Bold"/>
              </a:rPr>
              <a:t>А.Г.Лукашенко</a:t>
            </a:r>
            <a:r>
              <a:rPr lang="en-US" sz="2519">
                <a:solidFill>
                  <a:srgbClr val="040404"/>
                </a:solidFill>
                <a:latin typeface="Lora"/>
              </a:rPr>
              <a:t> 26 января 2024 г. на церемонии вручения дипломов доктора наук и аттестатов профессора научным и научно-педагогическим работникам, </a:t>
            </a:r>
            <a:r>
              <a:rPr lang="en-US" sz="2519">
                <a:solidFill>
                  <a:srgbClr val="040404"/>
                </a:solidFill>
                <a:latin typeface="Lora Bold Italics"/>
              </a:rPr>
              <a:t>«этот орган должен во время переходного периода, смены поколений быть на страже, он должен видеть, что происходит. Поэтому и Военную доктрину, и Концепцию национальной безопасности – вопросы войны и мира (для нас они важнейшие) – должны решать именно там»</a:t>
            </a:r>
            <a:r>
              <a:rPr lang="en-US" sz="2519">
                <a:solidFill>
                  <a:srgbClr val="040404"/>
                </a:solidFill>
                <a:latin typeface="Lora"/>
              </a:rPr>
              <a:t>.</a:t>
            </a:r>
          </a:p>
          <a:p>
            <a:pPr algn="ctr">
              <a:lnSpc>
                <a:spcPts val="3527"/>
              </a:lnSpc>
            </a:pPr>
            <a:endParaRPr lang="en-US" sz="2519">
              <a:solidFill>
                <a:srgbClr val="040404"/>
              </a:solidFill>
              <a:latin typeface="Lora"/>
            </a:endParaRPr>
          </a:p>
        </p:txBody>
      </p:sp>
      <p:sp>
        <p:nvSpPr>
          <p:cNvPr id="20" name="TextBox 20"/>
          <p:cNvSpPr txBox="1"/>
          <p:nvPr/>
        </p:nvSpPr>
        <p:spPr>
          <a:xfrm>
            <a:off x="2260918" y="6341530"/>
            <a:ext cx="12905898" cy="878971"/>
          </a:xfrm>
          <a:prstGeom prst="rect">
            <a:avLst/>
          </a:prstGeom>
        </p:spPr>
        <p:txBody>
          <a:bodyPr lIns="0" tIns="0" rIns="0" bIns="0" rtlCol="0" anchor="t">
            <a:spAutoFit/>
          </a:bodyPr>
          <a:lstStyle/>
          <a:p>
            <a:pPr algn="ctr">
              <a:lnSpc>
                <a:spcPts val="3527"/>
              </a:lnSpc>
            </a:pPr>
            <a:r>
              <a:rPr lang="en-US" sz="2519">
                <a:solidFill>
                  <a:srgbClr val="040404"/>
                </a:solidFill>
                <a:latin typeface="Lora"/>
              </a:rPr>
              <a:t> Проект новой редакции Концепции национальной безопасности был одобрен в феврале 2023 г. на заседании Совета Безопасности Республики Беларусь. </a:t>
            </a:r>
          </a:p>
        </p:txBody>
      </p:sp>
      <p:sp>
        <p:nvSpPr>
          <p:cNvPr id="21" name="TextBox 21"/>
          <p:cNvSpPr txBox="1"/>
          <p:nvPr/>
        </p:nvSpPr>
        <p:spPr>
          <a:xfrm>
            <a:off x="1442089" y="7716103"/>
            <a:ext cx="14543555" cy="1838456"/>
          </a:xfrm>
          <a:prstGeom prst="rect">
            <a:avLst/>
          </a:prstGeom>
        </p:spPr>
        <p:txBody>
          <a:bodyPr lIns="0" tIns="0" rIns="0" bIns="0" rtlCol="0" anchor="t">
            <a:spAutoFit/>
          </a:bodyPr>
          <a:lstStyle/>
          <a:p>
            <a:pPr algn="ctr">
              <a:lnSpc>
                <a:spcPts val="3667"/>
              </a:lnSpc>
            </a:pPr>
            <a:r>
              <a:rPr lang="en-US" sz="2619">
                <a:solidFill>
                  <a:srgbClr val="040404"/>
                </a:solidFill>
                <a:latin typeface="Lora Italics"/>
              </a:rPr>
              <a:t> </a:t>
            </a:r>
            <a:r>
              <a:rPr lang="en-US" sz="2619">
                <a:solidFill>
                  <a:srgbClr val="040404"/>
                </a:solidFill>
                <a:latin typeface="Lora Bold Italics"/>
              </a:rPr>
              <a:t>Концепция национальной безопасности</a:t>
            </a:r>
            <a:r>
              <a:rPr lang="en-US" sz="2619">
                <a:solidFill>
                  <a:srgbClr val="040404"/>
                </a:solidFill>
                <a:latin typeface="Lora Italics"/>
              </a:rPr>
              <a:t> представляет собой совокупность официальных взглядов на обеспечение безопасности личности, общества и государства от внешних и внутренних угроз во всех сферах жизнедеятельности Республики Беларусь. </a:t>
            </a:r>
          </a:p>
          <a:p>
            <a:pPr algn="ctr">
              <a:lnSpc>
                <a:spcPts val="3667"/>
              </a:lnSpc>
            </a:pPr>
            <a:r>
              <a:rPr lang="en-US" sz="2619">
                <a:solidFill>
                  <a:srgbClr val="040404"/>
                </a:solidFill>
                <a:latin typeface="Lora Italics"/>
              </a:rPr>
              <a:t> В Республике Беларусь Концепция принималась трижды: в 1995, 2001 и 2010 годах.</a:t>
            </a: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3705513" y="-996171"/>
            <a:ext cx="4959103" cy="4959103"/>
          </a:xfrm>
          <a:custGeom>
            <a:avLst/>
            <a:gdLst/>
            <a:ahLst/>
            <a:cxnLst/>
            <a:rect l="l" t="t" r="r" b="b"/>
            <a:pathLst>
              <a:path w="4959103" h="4959103">
                <a:moveTo>
                  <a:pt x="0" y="0"/>
                </a:moveTo>
                <a:lnTo>
                  <a:pt x="4959103" y="0"/>
                </a:lnTo>
                <a:lnTo>
                  <a:pt x="4959103" y="4959103"/>
                </a:lnTo>
                <a:lnTo>
                  <a:pt x="0" y="4959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1292834" y="5943659"/>
            <a:ext cx="1836063" cy="1836063"/>
          </a:xfrm>
          <a:custGeom>
            <a:avLst/>
            <a:gdLst/>
            <a:ahLst/>
            <a:cxnLst/>
            <a:rect l="l" t="t" r="r" b="b"/>
            <a:pathLst>
              <a:path w="1836063" h="1836063">
                <a:moveTo>
                  <a:pt x="0" y="0"/>
                </a:moveTo>
                <a:lnTo>
                  <a:pt x="1836063" y="0"/>
                </a:lnTo>
                <a:lnTo>
                  <a:pt x="1836063" y="1836063"/>
                </a:lnTo>
                <a:lnTo>
                  <a:pt x="0" y="1836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570467" y="5112954"/>
            <a:ext cx="1427654" cy="1427654"/>
          </a:xfrm>
          <a:custGeom>
            <a:avLst/>
            <a:gdLst/>
            <a:ahLst/>
            <a:cxnLst/>
            <a:rect l="l" t="t" r="r" b="b"/>
            <a:pathLst>
              <a:path w="1427654" h="1427654">
                <a:moveTo>
                  <a:pt x="0" y="0"/>
                </a:moveTo>
                <a:lnTo>
                  <a:pt x="1427654" y="0"/>
                </a:lnTo>
                <a:lnTo>
                  <a:pt x="1427654" y="1427654"/>
                </a:lnTo>
                <a:lnTo>
                  <a:pt x="0" y="14276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1255475" y="-108300"/>
            <a:ext cx="503619" cy="503619"/>
          </a:xfrm>
          <a:custGeom>
            <a:avLst/>
            <a:gdLst/>
            <a:ahLst/>
            <a:cxnLst/>
            <a:rect l="l" t="t" r="r" b="b"/>
            <a:pathLst>
              <a:path w="503619" h="503619">
                <a:moveTo>
                  <a:pt x="0" y="0"/>
                </a:moveTo>
                <a:lnTo>
                  <a:pt x="503619" y="0"/>
                </a:lnTo>
                <a:lnTo>
                  <a:pt x="503619" y="503620"/>
                </a:lnTo>
                <a:lnTo>
                  <a:pt x="0" y="5036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2700000">
            <a:off x="-534205" y="9152806"/>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7859375" y="-267806"/>
            <a:ext cx="593949" cy="10899628"/>
            <a:chOff x="0" y="0"/>
            <a:chExt cx="156431" cy="2870684"/>
          </a:xfrm>
        </p:grpSpPr>
        <p:sp>
          <p:nvSpPr>
            <p:cNvPr id="8" name="Freeform 8"/>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9" name="TextBox 9"/>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10" name="Group 10"/>
          <p:cNvGrpSpPr/>
          <p:nvPr/>
        </p:nvGrpSpPr>
        <p:grpSpPr>
          <a:xfrm>
            <a:off x="16394493" y="8822118"/>
            <a:ext cx="1464882" cy="1464882"/>
            <a:chOff x="0" y="0"/>
            <a:chExt cx="1953177" cy="1953177"/>
          </a:xfrm>
        </p:grpSpPr>
        <p:sp>
          <p:nvSpPr>
            <p:cNvPr id="11" name="Freeform 11"/>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481431" y="504459"/>
              <a:ext cx="990314" cy="877783"/>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25</a:t>
              </a:r>
            </a:p>
          </p:txBody>
        </p:sp>
      </p:grpSp>
      <p:grpSp>
        <p:nvGrpSpPr>
          <p:cNvPr id="13" name="Group 13"/>
          <p:cNvGrpSpPr/>
          <p:nvPr/>
        </p:nvGrpSpPr>
        <p:grpSpPr>
          <a:xfrm>
            <a:off x="-374802" y="3884952"/>
            <a:ext cx="575268" cy="57526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16" name="Freeform 16"/>
          <p:cNvSpPr/>
          <p:nvPr/>
        </p:nvSpPr>
        <p:spPr>
          <a:xfrm rot="2700000">
            <a:off x="746925" y="699951"/>
            <a:ext cx="2638541" cy="2638541"/>
          </a:xfrm>
          <a:custGeom>
            <a:avLst/>
            <a:gdLst/>
            <a:ahLst/>
            <a:cxnLst/>
            <a:rect l="l" t="t" r="r" b="b"/>
            <a:pathLst>
              <a:path w="2638541" h="2638541">
                <a:moveTo>
                  <a:pt x="0" y="0"/>
                </a:moveTo>
                <a:lnTo>
                  <a:pt x="2638540" y="0"/>
                </a:lnTo>
                <a:lnTo>
                  <a:pt x="2638540" y="2638541"/>
                </a:lnTo>
                <a:lnTo>
                  <a:pt x="0" y="26385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a:off x="0" y="862587"/>
            <a:ext cx="2880079" cy="1917465"/>
          </a:xfrm>
          <a:custGeom>
            <a:avLst/>
            <a:gdLst/>
            <a:ahLst/>
            <a:cxnLst/>
            <a:rect l="l" t="t" r="r" b="b"/>
            <a:pathLst>
              <a:path w="2880079" h="1917465">
                <a:moveTo>
                  <a:pt x="0" y="0"/>
                </a:moveTo>
                <a:lnTo>
                  <a:pt x="2880079" y="0"/>
                </a:lnTo>
                <a:lnTo>
                  <a:pt x="2880079" y="1917465"/>
                </a:lnTo>
                <a:lnTo>
                  <a:pt x="0" y="1917465"/>
                </a:lnTo>
                <a:lnTo>
                  <a:pt x="0" y="0"/>
                </a:lnTo>
                <a:close/>
              </a:path>
            </a:pathLst>
          </a:custGeom>
          <a:blipFill>
            <a:blip r:embed="rId8"/>
            <a:stretch>
              <a:fillRect/>
            </a:stretch>
          </a:blipFill>
        </p:spPr>
      </p:sp>
      <p:sp>
        <p:nvSpPr>
          <p:cNvPr id="18" name="TextBox 18"/>
          <p:cNvSpPr txBox="1"/>
          <p:nvPr/>
        </p:nvSpPr>
        <p:spPr>
          <a:xfrm>
            <a:off x="3661000" y="981075"/>
            <a:ext cx="12182046" cy="2360295"/>
          </a:xfrm>
          <a:prstGeom prst="rect">
            <a:avLst/>
          </a:prstGeom>
        </p:spPr>
        <p:txBody>
          <a:bodyPr lIns="0" tIns="0" rIns="0" bIns="0" rtlCol="0" anchor="t">
            <a:spAutoFit/>
          </a:bodyPr>
          <a:lstStyle/>
          <a:p>
            <a:pPr algn="ctr">
              <a:lnSpc>
                <a:spcPts val="3780"/>
              </a:lnSpc>
            </a:pPr>
            <a:r>
              <a:rPr lang="en-US" sz="2700">
                <a:solidFill>
                  <a:srgbClr val="040404"/>
                </a:solidFill>
                <a:latin typeface="Lora Bold"/>
              </a:rPr>
              <a:t> Концепция национальной безопасности Республики Беларусь обновлена более чем на 70%</a:t>
            </a:r>
            <a:r>
              <a:rPr lang="en-US" sz="2700">
                <a:solidFill>
                  <a:srgbClr val="040404"/>
                </a:solidFill>
                <a:latin typeface="Lora"/>
              </a:rPr>
              <a:t> исходя из военно-политической обстановки, которая сегодня сложилась в мире.</a:t>
            </a:r>
          </a:p>
          <a:p>
            <a:pPr algn="ctr">
              <a:lnSpc>
                <a:spcPts val="3780"/>
              </a:lnSpc>
            </a:pPr>
            <a:r>
              <a:rPr lang="en-US" sz="2700">
                <a:solidFill>
                  <a:srgbClr val="040404"/>
                </a:solidFill>
                <a:latin typeface="Lora"/>
              </a:rPr>
              <a:t> Глава государства поручил до внесения новой Концепции на утверждение ВНС провести ее </a:t>
            </a:r>
            <a:r>
              <a:rPr lang="en-US" sz="2700">
                <a:solidFill>
                  <a:srgbClr val="040404"/>
                </a:solidFill>
                <a:latin typeface="Lora Bold"/>
              </a:rPr>
              <a:t>общественное обсуждение</a:t>
            </a:r>
            <a:r>
              <a:rPr lang="en-US" sz="2700">
                <a:solidFill>
                  <a:srgbClr val="040404"/>
                </a:solidFill>
                <a:latin typeface="Lora"/>
              </a:rPr>
              <a:t>.</a:t>
            </a:r>
          </a:p>
        </p:txBody>
      </p:sp>
      <p:sp>
        <p:nvSpPr>
          <p:cNvPr id="19" name="TextBox 19"/>
          <p:cNvSpPr txBox="1"/>
          <p:nvPr/>
        </p:nvSpPr>
        <p:spPr>
          <a:xfrm>
            <a:off x="2245937" y="4008818"/>
            <a:ext cx="15012172" cy="4813299"/>
          </a:xfrm>
          <a:prstGeom prst="rect">
            <a:avLst/>
          </a:prstGeom>
        </p:spPr>
        <p:txBody>
          <a:bodyPr lIns="0" tIns="0" rIns="0" bIns="0" rtlCol="0" anchor="t">
            <a:spAutoFit/>
          </a:bodyPr>
          <a:lstStyle/>
          <a:p>
            <a:pPr algn="ctr">
              <a:lnSpc>
                <a:spcPts val="3500"/>
              </a:lnSpc>
            </a:pPr>
            <a:r>
              <a:rPr lang="en-US" sz="2500">
                <a:solidFill>
                  <a:srgbClr val="040404"/>
                </a:solidFill>
                <a:latin typeface="Lora"/>
              </a:rPr>
              <a:t> В течение 2023 года было организовано более 70 дискуссионных площадок во всех регионах страны, в государственных органах и организациях, трудовых коллективах, учреждениях образования, профсоюзных и общественных объединениях с привлечением представителей научного и экспертного сообщества, основных религиозных конфессий, субъектов гражданского общества.</a:t>
            </a:r>
          </a:p>
          <a:p>
            <a:pPr algn="ctr">
              <a:lnSpc>
                <a:spcPts val="3500"/>
              </a:lnSpc>
            </a:pPr>
            <a:r>
              <a:rPr lang="en-US" sz="2500">
                <a:solidFill>
                  <a:srgbClr val="040404"/>
                </a:solidFill>
                <a:latin typeface="Lora"/>
              </a:rPr>
              <a:t> Люди проявили неподдельный интерес к новшествам Концепции. В частности, и рядовые граждане, и авторитетные эксперты предметно говорили о современных тенденциях военно-политической обстановки в мире и на границе белорусского государства, активно обсуждали вопросы обеспечения военной безопасности, проблематику электорального суверенитета и многие другие аспекты.</a:t>
            </a:r>
          </a:p>
          <a:p>
            <a:pPr algn="ctr">
              <a:lnSpc>
                <a:spcPts val="3500"/>
              </a:lnSpc>
            </a:pPr>
            <a:endParaRPr lang="en-US" sz="2500">
              <a:solidFill>
                <a:srgbClr val="040404"/>
              </a:solidFill>
              <a:latin typeface="Lora"/>
            </a:endParaRP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14779749" y="5470953"/>
            <a:ext cx="4959103" cy="4959103"/>
          </a:xfrm>
          <a:custGeom>
            <a:avLst/>
            <a:gdLst/>
            <a:ahLst/>
            <a:cxnLst/>
            <a:rect l="l" t="t" r="r" b="b"/>
            <a:pathLst>
              <a:path w="4959103" h="4959103">
                <a:moveTo>
                  <a:pt x="0" y="0"/>
                </a:moveTo>
                <a:lnTo>
                  <a:pt x="4959102" y="0"/>
                </a:lnTo>
                <a:lnTo>
                  <a:pt x="4959102" y="4959103"/>
                </a:lnTo>
                <a:lnTo>
                  <a:pt x="0" y="4959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1954865" y="121631"/>
            <a:ext cx="4959103" cy="4959103"/>
          </a:xfrm>
          <a:custGeom>
            <a:avLst/>
            <a:gdLst/>
            <a:ahLst/>
            <a:cxnLst/>
            <a:rect l="l" t="t" r="r" b="b"/>
            <a:pathLst>
              <a:path w="4959103" h="4959103">
                <a:moveTo>
                  <a:pt x="0" y="0"/>
                </a:moveTo>
                <a:lnTo>
                  <a:pt x="4959103" y="0"/>
                </a:lnTo>
                <a:lnTo>
                  <a:pt x="4959103" y="4959103"/>
                </a:lnTo>
                <a:lnTo>
                  <a:pt x="0" y="49591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700000">
            <a:off x="-1292834" y="5943659"/>
            <a:ext cx="1836063" cy="1836063"/>
          </a:xfrm>
          <a:custGeom>
            <a:avLst/>
            <a:gdLst/>
            <a:ahLst/>
            <a:cxnLst/>
            <a:rect l="l" t="t" r="r" b="b"/>
            <a:pathLst>
              <a:path w="1836063" h="1836063">
                <a:moveTo>
                  <a:pt x="0" y="0"/>
                </a:moveTo>
                <a:lnTo>
                  <a:pt x="1836063" y="0"/>
                </a:lnTo>
                <a:lnTo>
                  <a:pt x="1836063" y="1836063"/>
                </a:lnTo>
                <a:lnTo>
                  <a:pt x="0" y="18360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475493" y="5471669"/>
            <a:ext cx="1024805" cy="1024805"/>
          </a:xfrm>
          <a:custGeom>
            <a:avLst/>
            <a:gdLst/>
            <a:ahLst/>
            <a:cxnLst/>
            <a:rect l="l" t="t" r="r" b="b"/>
            <a:pathLst>
              <a:path w="1024805" h="1024805">
                <a:moveTo>
                  <a:pt x="0" y="0"/>
                </a:moveTo>
                <a:lnTo>
                  <a:pt x="1024805" y="0"/>
                </a:lnTo>
                <a:lnTo>
                  <a:pt x="1024805" y="1024805"/>
                </a:lnTo>
                <a:lnTo>
                  <a:pt x="0" y="10248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477204">
            <a:off x="18011879" y="4327246"/>
            <a:ext cx="1024805" cy="1024805"/>
          </a:xfrm>
          <a:custGeom>
            <a:avLst/>
            <a:gdLst/>
            <a:ahLst/>
            <a:cxnLst/>
            <a:rect l="l" t="t" r="r" b="b"/>
            <a:pathLst>
              <a:path w="1024805" h="1024805">
                <a:moveTo>
                  <a:pt x="0" y="0"/>
                </a:moveTo>
                <a:lnTo>
                  <a:pt x="1024804" y="0"/>
                </a:lnTo>
                <a:lnTo>
                  <a:pt x="1024804" y="1024805"/>
                </a:lnTo>
                <a:lnTo>
                  <a:pt x="0" y="10248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2439673">
            <a:off x="17392077" y="4352312"/>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2700000">
            <a:off x="16173314" y="8905660"/>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2700000">
            <a:off x="1631208" y="690218"/>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a:off x="16971666" y="5143500"/>
            <a:ext cx="575268" cy="57526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3" name="Group 13"/>
          <p:cNvGrpSpPr/>
          <p:nvPr/>
        </p:nvGrpSpPr>
        <p:grpSpPr>
          <a:xfrm>
            <a:off x="2837354" y="2862919"/>
            <a:ext cx="368573" cy="36857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6" name="Group 16"/>
          <p:cNvGrpSpPr/>
          <p:nvPr/>
        </p:nvGrpSpPr>
        <p:grpSpPr>
          <a:xfrm>
            <a:off x="2837354" y="3747951"/>
            <a:ext cx="368573" cy="36857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9" name="Group 19"/>
          <p:cNvGrpSpPr/>
          <p:nvPr/>
        </p:nvGrpSpPr>
        <p:grpSpPr>
          <a:xfrm>
            <a:off x="2837354" y="4604122"/>
            <a:ext cx="368573" cy="36857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22" name="Group 22"/>
          <p:cNvGrpSpPr/>
          <p:nvPr/>
        </p:nvGrpSpPr>
        <p:grpSpPr>
          <a:xfrm>
            <a:off x="2837354" y="6861690"/>
            <a:ext cx="368573" cy="36857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25" name="Group 25"/>
          <p:cNvGrpSpPr/>
          <p:nvPr/>
        </p:nvGrpSpPr>
        <p:grpSpPr>
          <a:xfrm>
            <a:off x="2837354" y="5615499"/>
            <a:ext cx="368573" cy="368573"/>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27" name="TextBox 27"/>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28" name="Group 28"/>
          <p:cNvGrpSpPr/>
          <p:nvPr/>
        </p:nvGrpSpPr>
        <p:grpSpPr>
          <a:xfrm>
            <a:off x="16239225" y="8971571"/>
            <a:ext cx="1464882" cy="1464882"/>
            <a:chOff x="0" y="0"/>
            <a:chExt cx="1953177" cy="1953177"/>
          </a:xfrm>
        </p:grpSpPr>
        <p:sp>
          <p:nvSpPr>
            <p:cNvPr id="29" name="Freeform 29"/>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TextBox 30"/>
            <p:cNvSpPr txBox="1"/>
            <p:nvPr/>
          </p:nvSpPr>
          <p:spPr>
            <a:xfrm>
              <a:off x="481431" y="504459"/>
              <a:ext cx="990314" cy="877783"/>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26</a:t>
              </a:r>
            </a:p>
          </p:txBody>
        </p:sp>
      </p:grpSp>
      <p:sp>
        <p:nvSpPr>
          <p:cNvPr id="31" name="Freeform 31"/>
          <p:cNvSpPr/>
          <p:nvPr/>
        </p:nvSpPr>
        <p:spPr>
          <a:xfrm>
            <a:off x="35424" y="831924"/>
            <a:ext cx="3352440" cy="2371852"/>
          </a:xfrm>
          <a:custGeom>
            <a:avLst/>
            <a:gdLst/>
            <a:ahLst/>
            <a:cxnLst/>
            <a:rect l="l" t="t" r="r" b="b"/>
            <a:pathLst>
              <a:path w="3352440" h="2371852">
                <a:moveTo>
                  <a:pt x="0" y="0"/>
                </a:moveTo>
                <a:lnTo>
                  <a:pt x="3352440" y="0"/>
                </a:lnTo>
                <a:lnTo>
                  <a:pt x="3352440" y="2371851"/>
                </a:lnTo>
                <a:lnTo>
                  <a:pt x="0" y="2371851"/>
                </a:lnTo>
                <a:lnTo>
                  <a:pt x="0" y="0"/>
                </a:lnTo>
                <a:close/>
              </a:path>
            </a:pathLst>
          </a:custGeom>
          <a:blipFill>
            <a:blip r:embed="rId8"/>
            <a:stretch>
              <a:fillRect/>
            </a:stretch>
          </a:blipFill>
        </p:spPr>
      </p:sp>
      <p:sp>
        <p:nvSpPr>
          <p:cNvPr id="32" name="TextBox 32"/>
          <p:cNvSpPr txBox="1"/>
          <p:nvPr/>
        </p:nvSpPr>
        <p:spPr>
          <a:xfrm>
            <a:off x="2652154" y="986431"/>
            <a:ext cx="13991376" cy="596265"/>
          </a:xfrm>
          <a:prstGeom prst="rect">
            <a:avLst/>
          </a:prstGeom>
        </p:spPr>
        <p:txBody>
          <a:bodyPr lIns="0" tIns="0" rIns="0" bIns="0" rtlCol="0" anchor="t">
            <a:spAutoFit/>
          </a:bodyPr>
          <a:lstStyle/>
          <a:p>
            <a:pPr algn="ctr">
              <a:lnSpc>
                <a:spcPts val="4620"/>
              </a:lnSpc>
            </a:pPr>
            <a:r>
              <a:rPr lang="en-US" sz="4200">
                <a:solidFill>
                  <a:srgbClr val="040404"/>
                </a:solidFill>
                <a:latin typeface="Lora Bold"/>
              </a:rPr>
              <a:t> В ЧИСЛЕ НОВШЕСТВ КОНЦЕПЦИИ:</a:t>
            </a:r>
          </a:p>
        </p:txBody>
      </p:sp>
      <p:sp>
        <p:nvSpPr>
          <p:cNvPr id="33" name="TextBox 33"/>
          <p:cNvSpPr txBox="1"/>
          <p:nvPr/>
        </p:nvSpPr>
        <p:spPr>
          <a:xfrm>
            <a:off x="3366995" y="2665235"/>
            <a:ext cx="13759875" cy="681862"/>
          </a:xfrm>
          <a:prstGeom prst="rect">
            <a:avLst/>
          </a:prstGeom>
        </p:spPr>
        <p:txBody>
          <a:bodyPr lIns="0" tIns="0" rIns="0" bIns="0" rtlCol="0" anchor="t">
            <a:spAutoFit/>
          </a:bodyPr>
          <a:lstStyle/>
          <a:p>
            <a:pPr>
              <a:lnSpc>
                <a:spcPts val="2625"/>
              </a:lnSpc>
            </a:pPr>
            <a:r>
              <a:rPr lang="en-US" sz="2599">
                <a:solidFill>
                  <a:srgbClr val="040404"/>
                </a:solidFill>
                <a:latin typeface="Lora"/>
              </a:rPr>
              <a:t>расширен перечень сфер национальной безопасности путем выделения </a:t>
            </a:r>
            <a:r>
              <a:rPr lang="en-US" sz="2599">
                <a:solidFill>
                  <a:srgbClr val="040404"/>
                </a:solidFill>
                <a:latin typeface="Lora Bold"/>
              </a:rPr>
              <a:t>биологической безопасности</a:t>
            </a:r>
            <a:r>
              <a:rPr lang="en-US" sz="2599">
                <a:solidFill>
                  <a:srgbClr val="040404"/>
                </a:solidFill>
                <a:latin typeface="Lora"/>
              </a:rPr>
              <a:t> в отдельное направление; </a:t>
            </a:r>
          </a:p>
        </p:txBody>
      </p:sp>
      <p:sp>
        <p:nvSpPr>
          <p:cNvPr id="34" name="TextBox 34"/>
          <p:cNvSpPr txBox="1"/>
          <p:nvPr/>
        </p:nvSpPr>
        <p:spPr>
          <a:xfrm>
            <a:off x="3367423" y="3537150"/>
            <a:ext cx="13759875" cy="681862"/>
          </a:xfrm>
          <a:prstGeom prst="rect">
            <a:avLst/>
          </a:prstGeom>
        </p:spPr>
        <p:txBody>
          <a:bodyPr lIns="0" tIns="0" rIns="0" bIns="0" rtlCol="0" anchor="t">
            <a:spAutoFit/>
          </a:bodyPr>
          <a:lstStyle/>
          <a:p>
            <a:pPr>
              <a:lnSpc>
                <a:spcPts val="2625"/>
              </a:lnSpc>
            </a:pPr>
            <a:r>
              <a:rPr lang="en-US" sz="2599">
                <a:solidFill>
                  <a:srgbClr val="040404"/>
                </a:solidFill>
                <a:latin typeface="Lora"/>
              </a:rPr>
              <a:t>впервые в Концепции закреплено понятие </a:t>
            </a:r>
            <a:r>
              <a:rPr lang="en-US" sz="2599">
                <a:solidFill>
                  <a:srgbClr val="040404"/>
                </a:solidFill>
                <a:latin typeface="Lora Bold"/>
              </a:rPr>
              <a:t>«электоральный суверенитет»</a:t>
            </a:r>
            <a:r>
              <a:rPr lang="en-US" sz="2599">
                <a:solidFill>
                  <a:srgbClr val="040404"/>
                </a:solidFill>
                <a:latin typeface="Lora"/>
              </a:rPr>
              <a:t>, раскрыты механизмы его обеспечения;</a:t>
            </a:r>
          </a:p>
        </p:txBody>
      </p:sp>
      <p:sp>
        <p:nvSpPr>
          <p:cNvPr id="35" name="TextBox 35"/>
          <p:cNvSpPr txBox="1"/>
          <p:nvPr/>
        </p:nvSpPr>
        <p:spPr>
          <a:xfrm>
            <a:off x="3366995" y="4430126"/>
            <a:ext cx="13759875" cy="681862"/>
          </a:xfrm>
          <a:prstGeom prst="rect">
            <a:avLst/>
          </a:prstGeom>
        </p:spPr>
        <p:txBody>
          <a:bodyPr lIns="0" tIns="0" rIns="0" bIns="0" rtlCol="0" anchor="t">
            <a:spAutoFit/>
          </a:bodyPr>
          <a:lstStyle/>
          <a:p>
            <a:pPr>
              <a:lnSpc>
                <a:spcPts val="2625"/>
              </a:lnSpc>
            </a:pPr>
            <a:r>
              <a:rPr lang="en-US" sz="2599">
                <a:solidFill>
                  <a:srgbClr val="040404"/>
                </a:solidFill>
                <a:latin typeface="Lora"/>
              </a:rPr>
              <a:t>важным дополнением является </a:t>
            </a:r>
            <a:r>
              <a:rPr lang="en-US" sz="2599">
                <a:solidFill>
                  <a:srgbClr val="040404"/>
                </a:solidFill>
                <a:latin typeface="Lora Bold"/>
              </a:rPr>
              <a:t>уточнение индикаторов состояния национальной безопасности</a:t>
            </a:r>
            <a:r>
              <a:rPr lang="en-US" sz="2599">
                <a:solidFill>
                  <a:srgbClr val="040404"/>
                </a:solidFill>
                <a:latin typeface="Lora"/>
              </a:rPr>
              <a:t>;</a:t>
            </a:r>
          </a:p>
        </p:txBody>
      </p:sp>
      <p:sp>
        <p:nvSpPr>
          <p:cNvPr id="36" name="TextBox 36"/>
          <p:cNvSpPr txBox="1"/>
          <p:nvPr/>
        </p:nvSpPr>
        <p:spPr>
          <a:xfrm>
            <a:off x="3367423" y="5242674"/>
            <a:ext cx="13759875" cy="1015237"/>
          </a:xfrm>
          <a:prstGeom prst="rect">
            <a:avLst/>
          </a:prstGeom>
        </p:spPr>
        <p:txBody>
          <a:bodyPr lIns="0" tIns="0" rIns="0" bIns="0" rtlCol="0" anchor="t">
            <a:spAutoFit/>
          </a:bodyPr>
          <a:lstStyle/>
          <a:p>
            <a:pPr>
              <a:lnSpc>
                <a:spcPts val="2625"/>
              </a:lnSpc>
            </a:pPr>
            <a:r>
              <a:rPr lang="en-US" sz="2599">
                <a:solidFill>
                  <a:srgbClr val="040404"/>
                </a:solidFill>
                <a:latin typeface="Lora"/>
              </a:rPr>
              <a:t>существенное внимание уделено </a:t>
            </a:r>
            <a:r>
              <a:rPr lang="en-US" sz="2599">
                <a:solidFill>
                  <a:srgbClr val="040404"/>
                </a:solidFill>
                <a:latin typeface="Lora Bold"/>
              </a:rPr>
              <a:t>сохранению национальной идентичности, исторического наследия, традиционных ценностей</a:t>
            </a:r>
            <a:r>
              <a:rPr lang="en-US" sz="2599">
                <a:solidFill>
                  <a:srgbClr val="040404"/>
                </a:solidFill>
                <a:latin typeface="Lora"/>
              </a:rPr>
              <a:t>, которые в первую очередь стали объектами внешней культурно-идеологической экспансии;</a:t>
            </a:r>
          </a:p>
        </p:txBody>
      </p:sp>
      <p:sp>
        <p:nvSpPr>
          <p:cNvPr id="37" name="TextBox 37"/>
          <p:cNvSpPr txBox="1"/>
          <p:nvPr/>
        </p:nvSpPr>
        <p:spPr>
          <a:xfrm>
            <a:off x="3366995" y="6521510"/>
            <a:ext cx="13759875" cy="1015237"/>
          </a:xfrm>
          <a:prstGeom prst="rect">
            <a:avLst/>
          </a:prstGeom>
        </p:spPr>
        <p:txBody>
          <a:bodyPr lIns="0" tIns="0" rIns="0" bIns="0" rtlCol="0" anchor="t">
            <a:spAutoFit/>
          </a:bodyPr>
          <a:lstStyle/>
          <a:p>
            <a:pPr>
              <a:lnSpc>
                <a:spcPts val="2625"/>
              </a:lnSpc>
            </a:pPr>
            <a:r>
              <a:rPr lang="en-US" sz="2599">
                <a:solidFill>
                  <a:srgbClr val="040404"/>
                </a:solidFill>
                <a:latin typeface="Lora"/>
              </a:rPr>
              <a:t>ряд дополнений вытекает из особенностей социально ориентированной модели белорусской экономики и </a:t>
            </a:r>
            <a:r>
              <a:rPr lang="en-US" sz="2599">
                <a:solidFill>
                  <a:srgbClr val="040404"/>
                </a:solidFill>
                <a:latin typeface="Lora Bold"/>
              </a:rPr>
              <a:t>обеспечения реализации принципа социальной справедливости.</a:t>
            </a:r>
          </a:p>
        </p:txBody>
      </p:sp>
      <p:sp>
        <p:nvSpPr>
          <p:cNvPr id="38" name="TextBox 38"/>
          <p:cNvSpPr txBox="1"/>
          <p:nvPr/>
        </p:nvSpPr>
        <p:spPr>
          <a:xfrm>
            <a:off x="1857005" y="8411501"/>
            <a:ext cx="13268924" cy="1167764"/>
          </a:xfrm>
          <a:prstGeom prst="rect">
            <a:avLst/>
          </a:prstGeom>
        </p:spPr>
        <p:txBody>
          <a:bodyPr lIns="0" tIns="0" rIns="0" bIns="0" rtlCol="0" anchor="t">
            <a:spAutoFit/>
          </a:bodyPr>
          <a:lstStyle/>
          <a:p>
            <a:pPr algn="ctr">
              <a:lnSpc>
                <a:spcPts val="3029"/>
              </a:lnSpc>
            </a:pPr>
            <a:r>
              <a:rPr lang="en-US" sz="2999">
                <a:solidFill>
                  <a:srgbClr val="040404"/>
                </a:solidFill>
                <a:latin typeface="Lora Bold"/>
              </a:rPr>
              <a:t>Беларусь</a:t>
            </a:r>
            <a:r>
              <a:rPr lang="en-US" sz="2999">
                <a:solidFill>
                  <a:srgbClr val="040404"/>
                </a:solidFill>
                <a:latin typeface="Lora"/>
              </a:rPr>
              <a:t> в очередной раз заявляет всем государствам, что </a:t>
            </a:r>
            <a:r>
              <a:rPr lang="en-US" sz="2999">
                <a:solidFill>
                  <a:srgbClr val="040404"/>
                </a:solidFill>
                <a:latin typeface="Lora Bold"/>
              </a:rPr>
              <a:t>ни к кому не имеет претензий, готова со всеми выстраивать мирный и равноправный диалог, но не потерпит силового диктата.</a:t>
            </a: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871165">
            <a:off x="16608377" y="9036002"/>
            <a:ext cx="1037114" cy="1037114"/>
          </a:xfrm>
          <a:custGeom>
            <a:avLst/>
            <a:gdLst/>
            <a:ahLst/>
            <a:cxnLst/>
            <a:rect l="l" t="t" r="r" b="b"/>
            <a:pathLst>
              <a:path w="1037114" h="1037114">
                <a:moveTo>
                  <a:pt x="0" y="0"/>
                </a:moveTo>
                <a:lnTo>
                  <a:pt x="1037114" y="0"/>
                </a:lnTo>
                <a:lnTo>
                  <a:pt x="1037114" y="1037114"/>
                </a:lnTo>
                <a:lnTo>
                  <a:pt x="0" y="10371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7859375" y="-267806"/>
            <a:ext cx="593949" cy="10899628"/>
            <a:chOff x="0" y="0"/>
            <a:chExt cx="156431" cy="2870684"/>
          </a:xfrm>
        </p:grpSpPr>
        <p:sp>
          <p:nvSpPr>
            <p:cNvPr id="4" name="Freeform 4"/>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5" name="TextBox 5"/>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6" name="Group 6"/>
          <p:cNvGrpSpPr/>
          <p:nvPr/>
        </p:nvGrpSpPr>
        <p:grpSpPr>
          <a:xfrm>
            <a:off x="0" y="-104775"/>
            <a:ext cx="17859375" cy="1861042"/>
            <a:chOff x="0" y="0"/>
            <a:chExt cx="3899993" cy="406400"/>
          </a:xfrm>
        </p:grpSpPr>
        <p:sp>
          <p:nvSpPr>
            <p:cNvPr id="7" name="Freeform 7"/>
            <p:cNvSpPr/>
            <p:nvPr/>
          </p:nvSpPr>
          <p:spPr>
            <a:xfrm>
              <a:off x="0" y="0"/>
              <a:ext cx="3899993" cy="406400"/>
            </a:xfrm>
            <a:custGeom>
              <a:avLst/>
              <a:gdLst/>
              <a:ahLst/>
              <a:cxnLst/>
              <a:rect l="l" t="t" r="r" b="b"/>
              <a:pathLst>
                <a:path w="3899993" h="406400">
                  <a:moveTo>
                    <a:pt x="3696793" y="0"/>
                  </a:moveTo>
                  <a:lnTo>
                    <a:pt x="0" y="0"/>
                  </a:lnTo>
                  <a:lnTo>
                    <a:pt x="0" y="406400"/>
                  </a:lnTo>
                  <a:lnTo>
                    <a:pt x="3696793" y="406400"/>
                  </a:lnTo>
                  <a:lnTo>
                    <a:pt x="3899993" y="203200"/>
                  </a:lnTo>
                  <a:lnTo>
                    <a:pt x="3696793" y="0"/>
                  </a:lnTo>
                  <a:close/>
                </a:path>
              </a:pathLst>
            </a:custGeom>
            <a:solidFill>
              <a:srgbClr val="94B8AB"/>
            </a:solidFill>
          </p:spPr>
        </p:sp>
        <p:sp>
          <p:nvSpPr>
            <p:cNvPr id="8" name="TextBox 8"/>
            <p:cNvSpPr txBox="1"/>
            <p:nvPr/>
          </p:nvSpPr>
          <p:spPr>
            <a:xfrm>
              <a:off x="0" y="-38100"/>
              <a:ext cx="3785693" cy="444500"/>
            </a:xfrm>
            <a:prstGeom prst="rect">
              <a:avLst/>
            </a:prstGeom>
          </p:spPr>
          <p:txBody>
            <a:bodyPr lIns="50800" tIns="50800" rIns="50800" bIns="50800" rtlCol="0" anchor="ctr"/>
            <a:lstStyle/>
            <a:p>
              <a:pPr algn="ctr">
                <a:lnSpc>
                  <a:spcPts val="3197"/>
                </a:lnSpc>
              </a:pPr>
              <a:endParaRPr/>
            </a:p>
          </p:txBody>
        </p:sp>
      </p:grpSp>
      <p:grpSp>
        <p:nvGrpSpPr>
          <p:cNvPr id="9" name="Group 9"/>
          <p:cNvGrpSpPr/>
          <p:nvPr/>
        </p:nvGrpSpPr>
        <p:grpSpPr>
          <a:xfrm>
            <a:off x="2241907" y="5987733"/>
            <a:ext cx="14559219" cy="1494811"/>
            <a:chOff x="0" y="0"/>
            <a:chExt cx="3834527" cy="393695"/>
          </a:xfrm>
        </p:grpSpPr>
        <p:sp>
          <p:nvSpPr>
            <p:cNvPr id="10" name="Freeform 10"/>
            <p:cNvSpPr/>
            <p:nvPr/>
          </p:nvSpPr>
          <p:spPr>
            <a:xfrm>
              <a:off x="0" y="0"/>
              <a:ext cx="3834527" cy="393695"/>
            </a:xfrm>
            <a:custGeom>
              <a:avLst/>
              <a:gdLst/>
              <a:ahLst/>
              <a:cxnLst/>
              <a:rect l="l" t="t" r="r" b="b"/>
              <a:pathLst>
                <a:path w="3834527" h="393695">
                  <a:moveTo>
                    <a:pt x="3631327" y="0"/>
                  </a:moveTo>
                  <a:cubicBezTo>
                    <a:pt x="3743551" y="0"/>
                    <a:pt x="3834527" y="88132"/>
                    <a:pt x="3834527" y="196848"/>
                  </a:cubicBezTo>
                  <a:cubicBezTo>
                    <a:pt x="3834527" y="305563"/>
                    <a:pt x="3743551" y="393695"/>
                    <a:pt x="3631327" y="393695"/>
                  </a:cubicBezTo>
                  <a:lnTo>
                    <a:pt x="203200" y="393695"/>
                  </a:lnTo>
                  <a:cubicBezTo>
                    <a:pt x="90976" y="393695"/>
                    <a:pt x="0" y="305563"/>
                    <a:pt x="0" y="196848"/>
                  </a:cubicBezTo>
                  <a:cubicBezTo>
                    <a:pt x="0" y="88132"/>
                    <a:pt x="90976" y="0"/>
                    <a:pt x="203200" y="0"/>
                  </a:cubicBezTo>
                  <a:close/>
                </a:path>
              </a:pathLst>
            </a:custGeom>
            <a:solidFill>
              <a:srgbClr val="4F826F"/>
            </a:solidFill>
          </p:spPr>
        </p:sp>
        <p:sp>
          <p:nvSpPr>
            <p:cNvPr id="11" name="TextBox 11"/>
            <p:cNvSpPr txBox="1"/>
            <p:nvPr/>
          </p:nvSpPr>
          <p:spPr>
            <a:xfrm>
              <a:off x="0" y="-47625"/>
              <a:ext cx="3834527" cy="441320"/>
            </a:xfrm>
            <a:prstGeom prst="rect">
              <a:avLst/>
            </a:prstGeom>
          </p:spPr>
          <p:txBody>
            <a:bodyPr lIns="50800" tIns="50800" rIns="50800" bIns="50800" rtlCol="0" anchor="ctr"/>
            <a:lstStyle/>
            <a:p>
              <a:pPr algn="ctr">
                <a:lnSpc>
                  <a:spcPts val="3336"/>
                </a:lnSpc>
              </a:pPr>
              <a:endParaRPr/>
            </a:p>
          </p:txBody>
        </p:sp>
      </p:grpSp>
      <p:grpSp>
        <p:nvGrpSpPr>
          <p:cNvPr id="12" name="Group 12"/>
          <p:cNvGrpSpPr/>
          <p:nvPr/>
        </p:nvGrpSpPr>
        <p:grpSpPr>
          <a:xfrm>
            <a:off x="2138744" y="7736169"/>
            <a:ext cx="14507848" cy="2401561"/>
            <a:chOff x="0" y="0"/>
            <a:chExt cx="19343798" cy="3202081"/>
          </a:xfrm>
        </p:grpSpPr>
        <p:grpSp>
          <p:nvGrpSpPr>
            <p:cNvPr id="13" name="Group 13"/>
            <p:cNvGrpSpPr/>
            <p:nvPr/>
          </p:nvGrpSpPr>
          <p:grpSpPr>
            <a:xfrm>
              <a:off x="0" y="63769"/>
              <a:ext cx="437885" cy="43788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6" name="Group 16"/>
            <p:cNvGrpSpPr/>
            <p:nvPr/>
          </p:nvGrpSpPr>
          <p:grpSpPr>
            <a:xfrm>
              <a:off x="0" y="831854"/>
              <a:ext cx="437885" cy="43788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9" name="Group 19"/>
            <p:cNvGrpSpPr/>
            <p:nvPr/>
          </p:nvGrpSpPr>
          <p:grpSpPr>
            <a:xfrm>
              <a:off x="0" y="1604083"/>
              <a:ext cx="437885" cy="43788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22" name="TextBox 22"/>
            <p:cNvSpPr txBox="1"/>
            <p:nvPr/>
          </p:nvSpPr>
          <p:spPr>
            <a:xfrm>
              <a:off x="882666" y="38100"/>
              <a:ext cx="18461132" cy="416898"/>
            </a:xfrm>
            <a:prstGeom prst="rect">
              <a:avLst/>
            </a:prstGeom>
          </p:spPr>
          <p:txBody>
            <a:bodyPr lIns="0" tIns="0" rIns="0" bIns="0" rtlCol="0" anchor="t">
              <a:spAutoFit/>
            </a:bodyPr>
            <a:lstStyle/>
            <a:p>
              <a:pPr>
                <a:lnSpc>
                  <a:spcPts val="2322"/>
                </a:lnSpc>
              </a:pPr>
              <a:r>
                <a:rPr lang="en-US" sz="2299">
                  <a:solidFill>
                    <a:srgbClr val="040404"/>
                  </a:solidFill>
                  <a:latin typeface="Lora"/>
                </a:rPr>
                <a:t>впервые предусмотрена </a:t>
              </a:r>
              <a:r>
                <a:rPr lang="en-US" sz="2299">
                  <a:solidFill>
                    <a:srgbClr val="040404"/>
                  </a:solidFill>
                  <a:latin typeface="Lora Bold"/>
                </a:rPr>
                <a:t>возможность силового ответа на деструктивное кибервоздействие</a:t>
              </a:r>
              <a:r>
                <a:rPr lang="en-US" sz="2299">
                  <a:solidFill>
                    <a:srgbClr val="040404"/>
                  </a:solidFill>
                  <a:latin typeface="Lora"/>
                </a:rPr>
                <a:t>;</a:t>
              </a:r>
            </a:p>
          </p:txBody>
        </p:sp>
        <p:sp>
          <p:nvSpPr>
            <p:cNvPr id="23" name="TextBox 23"/>
            <p:cNvSpPr txBox="1"/>
            <p:nvPr/>
          </p:nvSpPr>
          <p:spPr>
            <a:xfrm>
              <a:off x="882947" y="632798"/>
              <a:ext cx="18192490" cy="797898"/>
            </a:xfrm>
            <a:prstGeom prst="rect">
              <a:avLst/>
            </a:prstGeom>
          </p:spPr>
          <p:txBody>
            <a:bodyPr lIns="0" tIns="0" rIns="0" bIns="0" rtlCol="0" anchor="t">
              <a:spAutoFit/>
            </a:bodyPr>
            <a:lstStyle/>
            <a:p>
              <a:pPr>
                <a:lnSpc>
                  <a:spcPts val="2322"/>
                </a:lnSpc>
              </a:pPr>
              <a:r>
                <a:rPr lang="en-US" sz="2299">
                  <a:solidFill>
                    <a:srgbClr val="040404"/>
                  </a:solidFill>
                  <a:latin typeface="Lora"/>
                </a:rPr>
                <a:t>предусмотрен механизм </a:t>
              </a:r>
              <a:r>
                <a:rPr lang="en-US" sz="2299">
                  <a:solidFill>
                    <a:srgbClr val="040404"/>
                  </a:solidFill>
                  <a:latin typeface="Lora Bold"/>
                </a:rPr>
                <a:t>реагирования белорусской стороны в случае вооруженной агрессии против наших союзников</a:t>
              </a:r>
              <a:r>
                <a:rPr lang="en-US" sz="2299">
                  <a:solidFill>
                    <a:srgbClr val="040404"/>
                  </a:solidFill>
                  <a:latin typeface="Lora"/>
                </a:rPr>
                <a:t> по ОДКБ и Союзному государству; </a:t>
              </a:r>
            </a:p>
          </p:txBody>
        </p:sp>
        <p:sp>
          <p:nvSpPr>
            <p:cNvPr id="24" name="TextBox 24"/>
            <p:cNvSpPr txBox="1"/>
            <p:nvPr/>
          </p:nvSpPr>
          <p:spPr>
            <a:xfrm>
              <a:off x="882947" y="1642183"/>
              <a:ext cx="18192490" cy="1559898"/>
            </a:xfrm>
            <a:prstGeom prst="rect">
              <a:avLst/>
            </a:prstGeom>
          </p:spPr>
          <p:txBody>
            <a:bodyPr lIns="0" tIns="0" rIns="0" bIns="0" rtlCol="0" anchor="t">
              <a:spAutoFit/>
            </a:bodyPr>
            <a:lstStyle/>
            <a:p>
              <a:pPr>
                <a:lnSpc>
                  <a:spcPts val="2322"/>
                </a:lnSpc>
              </a:pPr>
              <a:r>
                <a:rPr lang="en-US" sz="2299">
                  <a:solidFill>
                    <a:srgbClr val="040404"/>
                  </a:solidFill>
                  <a:latin typeface="Lora Bold"/>
                </a:rPr>
                <a:t>обновленная Военная доктрина может служить основой для урегулирования ситуации в Европе, запуска мирного диалога. </a:t>
              </a:r>
              <a:r>
                <a:rPr lang="en-US" sz="2299">
                  <a:solidFill>
                    <a:srgbClr val="040404"/>
                  </a:solidFill>
                  <a:latin typeface="Lora"/>
                </a:rPr>
                <a:t>Республика Беларусь готова возобновить прагматичный диалог со странами НАТО при условии прекращения ими агрессивной риторики и деятельности в отношении нашей страны.</a:t>
              </a:r>
            </a:p>
          </p:txBody>
        </p:sp>
      </p:grpSp>
      <p:grpSp>
        <p:nvGrpSpPr>
          <p:cNvPr id="25" name="Group 25"/>
          <p:cNvGrpSpPr/>
          <p:nvPr/>
        </p:nvGrpSpPr>
        <p:grpSpPr>
          <a:xfrm>
            <a:off x="2241907" y="2687704"/>
            <a:ext cx="14559219" cy="3090479"/>
            <a:chOff x="0" y="0"/>
            <a:chExt cx="19412292" cy="4120639"/>
          </a:xfrm>
        </p:grpSpPr>
        <p:grpSp>
          <p:nvGrpSpPr>
            <p:cNvPr id="26" name="Group 26"/>
            <p:cNvGrpSpPr/>
            <p:nvPr/>
          </p:nvGrpSpPr>
          <p:grpSpPr>
            <a:xfrm>
              <a:off x="0" y="201004"/>
              <a:ext cx="437885" cy="437885"/>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29" name="Group 29"/>
            <p:cNvGrpSpPr/>
            <p:nvPr/>
          </p:nvGrpSpPr>
          <p:grpSpPr>
            <a:xfrm>
              <a:off x="0" y="1367202"/>
              <a:ext cx="437885" cy="437885"/>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32" name="Group 32"/>
            <p:cNvGrpSpPr/>
            <p:nvPr/>
          </p:nvGrpSpPr>
          <p:grpSpPr>
            <a:xfrm>
              <a:off x="0" y="2528987"/>
              <a:ext cx="437885" cy="437885"/>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34" name="TextBox 34"/>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35" name="Group 35"/>
            <p:cNvGrpSpPr/>
            <p:nvPr/>
          </p:nvGrpSpPr>
          <p:grpSpPr>
            <a:xfrm>
              <a:off x="0" y="3523210"/>
              <a:ext cx="437885" cy="437885"/>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37" name="TextBox 37"/>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38" name="TextBox 38"/>
            <p:cNvSpPr txBox="1"/>
            <p:nvPr/>
          </p:nvSpPr>
          <p:spPr>
            <a:xfrm>
              <a:off x="951161" y="38100"/>
              <a:ext cx="18461132" cy="797898"/>
            </a:xfrm>
            <a:prstGeom prst="rect">
              <a:avLst/>
            </a:prstGeom>
          </p:spPr>
          <p:txBody>
            <a:bodyPr lIns="0" tIns="0" rIns="0" bIns="0" rtlCol="0" anchor="t">
              <a:spAutoFit/>
            </a:bodyPr>
            <a:lstStyle/>
            <a:p>
              <a:pPr algn="just">
                <a:lnSpc>
                  <a:spcPts val="2322"/>
                </a:lnSpc>
              </a:pPr>
              <a:r>
                <a:rPr lang="en-US" sz="2299">
                  <a:solidFill>
                    <a:srgbClr val="040404"/>
                  </a:solidFill>
                  <a:latin typeface="Lora"/>
                </a:rPr>
                <a:t>указано, что </a:t>
              </a:r>
              <a:r>
                <a:rPr lang="en-US" sz="2299">
                  <a:solidFill>
                    <a:srgbClr val="040404"/>
                  </a:solidFill>
                  <a:latin typeface="Lora Bold"/>
                </a:rPr>
                <a:t>оборону государства и обеспечение его военной безопасности осуществляют все</a:t>
              </a:r>
              <a:r>
                <a:rPr lang="en-US" sz="2299">
                  <a:solidFill>
                    <a:srgbClr val="040404"/>
                  </a:solidFill>
                  <a:latin typeface="Lora"/>
                </a:rPr>
                <a:t> – начиная от Президента и заканчивая каждым гражданином;</a:t>
              </a:r>
            </a:p>
          </p:txBody>
        </p:sp>
        <p:sp>
          <p:nvSpPr>
            <p:cNvPr id="39" name="TextBox 39"/>
            <p:cNvSpPr txBox="1"/>
            <p:nvPr/>
          </p:nvSpPr>
          <p:spPr>
            <a:xfrm>
              <a:off x="882947" y="1015745"/>
              <a:ext cx="18461132" cy="1178898"/>
            </a:xfrm>
            <a:prstGeom prst="rect">
              <a:avLst/>
            </a:prstGeom>
          </p:spPr>
          <p:txBody>
            <a:bodyPr lIns="0" tIns="0" rIns="0" bIns="0" rtlCol="0" anchor="t">
              <a:spAutoFit/>
            </a:bodyPr>
            <a:lstStyle/>
            <a:p>
              <a:pPr algn="just">
                <a:lnSpc>
                  <a:spcPts val="2322"/>
                </a:lnSpc>
              </a:pPr>
              <a:r>
                <a:rPr lang="en-US" sz="2299">
                  <a:solidFill>
                    <a:srgbClr val="040404"/>
                  </a:solidFill>
                  <a:latin typeface="Lora"/>
                </a:rPr>
                <a:t>реализован новый методологический подход, предусматривающий </a:t>
              </a:r>
              <a:r>
                <a:rPr lang="en-US" sz="2299">
                  <a:solidFill>
                    <a:srgbClr val="040404"/>
                  </a:solidFill>
                  <a:latin typeface="Lora Bold"/>
                </a:rPr>
                <a:t>градацию военной опасности по уровням «риск», «вызов» и «угроза»</a:t>
              </a:r>
              <a:r>
                <a:rPr lang="en-US" sz="2299">
                  <a:solidFill>
                    <a:srgbClr val="040404"/>
                  </a:solidFill>
                  <a:latin typeface="Lora"/>
                </a:rPr>
                <a:t>, что позволит реализовать поэтапную систему реагирования;</a:t>
              </a:r>
            </a:p>
          </p:txBody>
        </p:sp>
        <p:sp>
          <p:nvSpPr>
            <p:cNvPr id="40" name="TextBox 40"/>
            <p:cNvSpPr txBox="1"/>
            <p:nvPr/>
          </p:nvSpPr>
          <p:spPr>
            <a:xfrm>
              <a:off x="882947" y="2549974"/>
              <a:ext cx="18261266" cy="416898"/>
            </a:xfrm>
            <a:prstGeom prst="rect">
              <a:avLst/>
            </a:prstGeom>
          </p:spPr>
          <p:txBody>
            <a:bodyPr lIns="0" tIns="0" rIns="0" bIns="0" rtlCol="0" anchor="t">
              <a:spAutoFit/>
            </a:bodyPr>
            <a:lstStyle/>
            <a:p>
              <a:pPr algn="just">
                <a:lnSpc>
                  <a:spcPts val="2322"/>
                </a:lnSpc>
              </a:pPr>
              <a:r>
                <a:rPr lang="en-US" sz="2299">
                  <a:solidFill>
                    <a:srgbClr val="040404"/>
                  </a:solidFill>
                  <a:latin typeface="Lora"/>
                </a:rPr>
                <a:t>важный акцент сделан на </a:t>
              </a:r>
              <a:r>
                <a:rPr lang="en-US" sz="2299">
                  <a:solidFill>
                    <a:srgbClr val="040404"/>
                  </a:solidFill>
                  <a:latin typeface="Lora Bold"/>
                </a:rPr>
                <a:t>недопущении эскалации и предотвращении военных конфликтов</a:t>
              </a:r>
              <a:r>
                <a:rPr lang="en-US" sz="2299">
                  <a:solidFill>
                    <a:srgbClr val="040404"/>
                  </a:solidFill>
                  <a:latin typeface="Lora"/>
                </a:rPr>
                <a:t>;</a:t>
              </a:r>
            </a:p>
          </p:txBody>
        </p:sp>
        <p:sp>
          <p:nvSpPr>
            <p:cNvPr id="41" name="TextBox 41"/>
            <p:cNvSpPr txBox="1"/>
            <p:nvPr/>
          </p:nvSpPr>
          <p:spPr>
            <a:xfrm>
              <a:off x="882947" y="3322741"/>
              <a:ext cx="18261266" cy="797898"/>
            </a:xfrm>
            <a:prstGeom prst="rect">
              <a:avLst/>
            </a:prstGeom>
          </p:spPr>
          <p:txBody>
            <a:bodyPr lIns="0" tIns="0" rIns="0" bIns="0" rtlCol="0" anchor="t">
              <a:spAutoFit/>
            </a:bodyPr>
            <a:lstStyle/>
            <a:p>
              <a:pPr algn="just">
                <a:lnSpc>
                  <a:spcPts val="2322"/>
                </a:lnSpc>
              </a:pPr>
              <a:r>
                <a:rPr lang="en-US" sz="2299">
                  <a:solidFill>
                    <a:srgbClr val="040404"/>
                  </a:solidFill>
                  <a:latin typeface="Lora"/>
                </a:rPr>
                <a:t>четко обозначена </a:t>
              </a:r>
              <a:r>
                <a:rPr lang="en-US" sz="2299">
                  <a:solidFill>
                    <a:srgbClr val="040404"/>
                  </a:solidFill>
                  <a:latin typeface="Lora Bold"/>
                </a:rPr>
                <a:t>позиция Беларуси по вопросам применения находящегося на ее территории тактического ядерного оружия</a:t>
              </a:r>
              <a:r>
                <a:rPr lang="en-US" sz="2299">
                  <a:solidFill>
                    <a:srgbClr val="040404"/>
                  </a:solidFill>
                  <a:latin typeface="Lora"/>
                </a:rPr>
                <a:t>;</a:t>
              </a:r>
            </a:p>
          </p:txBody>
        </p:sp>
      </p:grpSp>
      <p:sp>
        <p:nvSpPr>
          <p:cNvPr id="42" name="Freeform 42"/>
          <p:cNvSpPr/>
          <p:nvPr/>
        </p:nvSpPr>
        <p:spPr>
          <a:xfrm>
            <a:off x="124076" y="1868269"/>
            <a:ext cx="1809247" cy="8418731"/>
          </a:xfrm>
          <a:custGeom>
            <a:avLst/>
            <a:gdLst/>
            <a:ahLst/>
            <a:cxnLst/>
            <a:rect l="l" t="t" r="r" b="b"/>
            <a:pathLst>
              <a:path w="1809247" h="8418731">
                <a:moveTo>
                  <a:pt x="0" y="0"/>
                </a:moveTo>
                <a:lnTo>
                  <a:pt x="1809248" y="0"/>
                </a:lnTo>
                <a:lnTo>
                  <a:pt x="1809248" y="8418731"/>
                </a:lnTo>
                <a:lnTo>
                  <a:pt x="0" y="8418731"/>
                </a:lnTo>
                <a:lnTo>
                  <a:pt x="0" y="0"/>
                </a:lnTo>
                <a:close/>
              </a:path>
            </a:pathLst>
          </a:custGeom>
          <a:blipFill>
            <a:blip r:embed="rId4"/>
            <a:stretch>
              <a:fillRect l="-11072" r="-11072"/>
            </a:stretch>
          </a:blipFill>
        </p:spPr>
      </p:sp>
      <p:sp>
        <p:nvSpPr>
          <p:cNvPr id="43" name="TextBox 43"/>
          <p:cNvSpPr txBox="1"/>
          <p:nvPr/>
        </p:nvSpPr>
        <p:spPr>
          <a:xfrm>
            <a:off x="4423966" y="2006349"/>
            <a:ext cx="9011442" cy="471805"/>
          </a:xfrm>
          <a:prstGeom prst="rect">
            <a:avLst/>
          </a:prstGeom>
        </p:spPr>
        <p:txBody>
          <a:bodyPr lIns="0" tIns="0" rIns="0" bIns="0" rtlCol="0" anchor="t">
            <a:spAutoFit/>
          </a:bodyPr>
          <a:lstStyle/>
          <a:p>
            <a:pPr algn="ctr">
              <a:lnSpc>
                <a:spcPts val="3740"/>
              </a:lnSpc>
            </a:pPr>
            <a:r>
              <a:rPr lang="en-US" sz="3400">
                <a:solidFill>
                  <a:srgbClr val="040404"/>
                </a:solidFill>
                <a:latin typeface="Lora Bold"/>
              </a:rPr>
              <a:t> В числе новшеств Военной доктрины:</a:t>
            </a:r>
          </a:p>
        </p:txBody>
      </p:sp>
      <p:sp>
        <p:nvSpPr>
          <p:cNvPr id="44" name="TextBox 44"/>
          <p:cNvSpPr txBox="1"/>
          <p:nvPr/>
        </p:nvSpPr>
        <p:spPr>
          <a:xfrm>
            <a:off x="16755566" y="9183793"/>
            <a:ext cx="742736" cy="675006"/>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27</a:t>
            </a:r>
          </a:p>
        </p:txBody>
      </p:sp>
      <p:sp>
        <p:nvSpPr>
          <p:cNvPr id="45" name="TextBox 45"/>
          <p:cNvSpPr txBox="1"/>
          <p:nvPr/>
        </p:nvSpPr>
        <p:spPr>
          <a:xfrm>
            <a:off x="788644" y="207447"/>
            <a:ext cx="15857949" cy="1484248"/>
          </a:xfrm>
          <a:prstGeom prst="rect">
            <a:avLst/>
          </a:prstGeom>
        </p:spPr>
        <p:txBody>
          <a:bodyPr lIns="0" tIns="0" rIns="0" bIns="0" rtlCol="0" anchor="t">
            <a:spAutoFit/>
          </a:bodyPr>
          <a:lstStyle/>
          <a:p>
            <a:pPr>
              <a:lnSpc>
                <a:spcPts val="2322"/>
              </a:lnSpc>
            </a:pPr>
            <a:r>
              <a:rPr lang="en-US" sz="2299">
                <a:solidFill>
                  <a:srgbClr val="040404"/>
                </a:solidFill>
                <a:latin typeface="Lora Bold Italics"/>
              </a:rPr>
              <a:t>Военная доктрина – система официально принятых в Республике Беларусь взглядов на поддержание международного мира и безопасности, обеспечение военной безопасности Республики Беларусь, ее вооруженную защиту в рамках обороны государства. </a:t>
            </a:r>
          </a:p>
          <a:p>
            <a:pPr>
              <a:lnSpc>
                <a:spcPts val="2322"/>
              </a:lnSpc>
            </a:pPr>
            <a:endParaRPr lang="en-US" sz="2299">
              <a:solidFill>
                <a:srgbClr val="040404"/>
              </a:solidFill>
              <a:latin typeface="Lora Bold Italics"/>
            </a:endParaRPr>
          </a:p>
          <a:p>
            <a:pPr>
              <a:lnSpc>
                <a:spcPts val="2322"/>
              </a:lnSpc>
            </a:pPr>
            <a:r>
              <a:rPr lang="en-US" sz="2299">
                <a:solidFill>
                  <a:srgbClr val="040404"/>
                </a:solidFill>
                <a:latin typeface="Lora Bold Italics"/>
              </a:rPr>
              <a:t>В Республике Беларусь Военная доктрина принималась (уточнялась) трижды: в 1992, 2002 и 2016 годах. </a:t>
            </a:r>
          </a:p>
        </p:txBody>
      </p:sp>
      <p:sp>
        <p:nvSpPr>
          <p:cNvPr id="46" name="TextBox 46"/>
          <p:cNvSpPr txBox="1"/>
          <p:nvPr/>
        </p:nvSpPr>
        <p:spPr>
          <a:xfrm>
            <a:off x="2748092" y="6137670"/>
            <a:ext cx="13289153" cy="1277111"/>
          </a:xfrm>
          <a:prstGeom prst="rect">
            <a:avLst/>
          </a:prstGeom>
        </p:spPr>
        <p:txBody>
          <a:bodyPr lIns="0" tIns="0" rIns="0" bIns="0" rtlCol="0" anchor="t">
            <a:spAutoFit/>
          </a:bodyPr>
          <a:lstStyle/>
          <a:p>
            <a:pPr algn="ctr">
              <a:lnSpc>
                <a:spcPts val="2423"/>
              </a:lnSpc>
            </a:pPr>
            <a:r>
              <a:rPr lang="en-US" sz="2399">
                <a:solidFill>
                  <a:srgbClr val="040404"/>
                </a:solidFill>
                <a:latin typeface="Lora Bold Italics"/>
              </a:rPr>
              <a:t>По оценкам Международного института стратегических исследований, в 2023 году в мире насчитывалось 183 региональных конфликта, 57 из которых находились в «горячей» фазе </a:t>
            </a:r>
          </a:p>
          <a:p>
            <a:pPr algn="ctr">
              <a:lnSpc>
                <a:spcPts val="2423"/>
              </a:lnSpc>
            </a:pPr>
            <a:r>
              <a:rPr lang="en-US" sz="2399">
                <a:solidFill>
                  <a:srgbClr val="040404"/>
                </a:solidFill>
                <a:latin typeface="Lora Bold Italics"/>
              </a:rPr>
              <a:t>(то есть применялась военная сила).</a:t>
            </a: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746967" y="7289965"/>
            <a:ext cx="1332444" cy="1332444"/>
          </a:xfrm>
          <a:custGeom>
            <a:avLst/>
            <a:gdLst/>
            <a:ahLst/>
            <a:cxnLst/>
            <a:rect l="l" t="t" r="r" b="b"/>
            <a:pathLst>
              <a:path w="1332444" h="1332444">
                <a:moveTo>
                  <a:pt x="0" y="0"/>
                </a:moveTo>
                <a:lnTo>
                  <a:pt x="1332444" y="0"/>
                </a:lnTo>
                <a:lnTo>
                  <a:pt x="1332444" y="1332443"/>
                </a:lnTo>
                <a:lnTo>
                  <a:pt x="0" y="13324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575948" y="8446142"/>
            <a:ext cx="4129182" cy="4129182"/>
          </a:xfrm>
          <a:custGeom>
            <a:avLst/>
            <a:gdLst/>
            <a:ahLst/>
            <a:cxnLst/>
            <a:rect l="l" t="t" r="r" b="b"/>
            <a:pathLst>
              <a:path w="4129182" h="4129182">
                <a:moveTo>
                  <a:pt x="0" y="0"/>
                </a:moveTo>
                <a:lnTo>
                  <a:pt x="4129182" y="0"/>
                </a:lnTo>
                <a:lnTo>
                  <a:pt x="4129182" y="4129182"/>
                </a:lnTo>
                <a:lnTo>
                  <a:pt x="0" y="41291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4347232" y="9679519"/>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2700000">
            <a:off x="3518199" y="8531919"/>
            <a:ext cx="1190046" cy="1190046"/>
          </a:xfrm>
          <a:custGeom>
            <a:avLst/>
            <a:gdLst/>
            <a:ahLst/>
            <a:cxnLst/>
            <a:rect l="l" t="t" r="r" b="b"/>
            <a:pathLst>
              <a:path w="1190046" h="1190046">
                <a:moveTo>
                  <a:pt x="0" y="0"/>
                </a:moveTo>
                <a:lnTo>
                  <a:pt x="1190047" y="0"/>
                </a:lnTo>
                <a:lnTo>
                  <a:pt x="1190047" y="1190047"/>
                </a:lnTo>
                <a:lnTo>
                  <a:pt x="0" y="11900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6"/>
          <p:cNvGrpSpPr/>
          <p:nvPr/>
        </p:nvGrpSpPr>
        <p:grpSpPr>
          <a:xfrm>
            <a:off x="17859375" y="-267806"/>
            <a:ext cx="593949" cy="10899628"/>
            <a:chOff x="0" y="0"/>
            <a:chExt cx="156431" cy="2870684"/>
          </a:xfrm>
        </p:grpSpPr>
        <p:sp>
          <p:nvSpPr>
            <p:cNvPr id="7" name="Freeform 7"/>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8" name="TextBox 8"/>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9" name="Group 9"/>
          <p:cNvGrpSpPr/>
          <p:nvPr/>
        </p:nvGrpSpPr>
        <p:grpSpPr>
          <a:xfrm>
            <a:off x="1204335" y="8165925"/>
            <a:ext cx="568616" cy="56861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2" name="Group 12"/>
          <p:cNvGrpSpPr>
            <a:grpSpLocks noChangeAspect="1"/>
          </p:cNvGrpSpPr>
          <p:nvPr/>
        </p:nvGrpSpPr>
        <p:grpSpPr>
          <a:xfrm>
            <a:off x="861435" y="3541526"/>
            <a:ext cx="4288668" cy="4288668"/>
            <a:chOff x="0" y="0"/>
            <a:chExt cx="6350000" cy="6350000"/>
          </a:xfrm>
        </p:grpSpPr>
        <p:sp>
          <p:nvSpPr>
            <p:cNvPr id="13" name="Freeform 13"/>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8"/>
              <a:stretch>
                <a:fillRect l="-27369" r="-27369"/>
              </a:stretch>
            </a:blipFill>
          </p:spPr>
        </p:sp>
        <p:sp>
          <p:nvSpPr>
            <p:cNvPr id="14" name="Freeform 14"/>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4F826F"/>
            </a:solidFill>
          </p:spPr>
        </p:sp>
      </p:grpSp>
      <p:grpSp>
        <p:nvGrpSpPr>
          <p:cNvPr id="15" name="Group 15"/>
          <p:cNvGrpSpPr/>
          <p:nvPr/>
        </p:nvGrpSpPr>
        <p:grpSpPr>
          <a:xfrm>
            <a:off x="16394493" y="8898367"/>
            <a:ext cx="1464882" cy="1464882"/>
            <a:chOff x="0" y="0"/>
            <a:chExt cx="1953177" cy="1953177"/>
          </a:xfrm>
        </p:grpSpPr>
        <p:sp>
          <p:nvSpPr>
            <p:cNvPr id="16" name="Freeform 16"/>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TextBox 17"/>
            <p:cNvSpPr txBox="1"/>
            <p:nvPr/>
          </p:nvSpPr>
          <p:spPr>
            <a:xfrm>
              <a:off x="481431" y="504459"/>
              <a:ext cx="990314" cy="877783"/>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28</a:t>
              </a:r>
            </a:p>
          </p:txBody>
        </p:sp>
      </p:grpSp>
      <p:sp>
        <p:nvSpPr>
          <p:cNvPr id="18" name="TextBox 18"/>
          <p:cNvSpPr txBox="1"/>
          <p:nvPr/>
        </p:nvSpPr>
        <p:spPr>
          <a:xfrm>
            <a:off x="1028700" y="770161"/>
            <a:ext cx="16830675" cy="1891029"/>
          </a:xfrm>
          <a:prstGeom prst="rect">
            <a:avLst/>
          </a:prstGeom>
        </p:spPr>
        <p:txBody>
          <a:bodyPr lIns="0" tIns="0" rIns="0" bIns="0" rtlCol="0" anchor="t">
            <a:spAutoFit/>
          </a:bodyPr>
          <a:lstStyle/>
          <a:p>
            <a:pPr algn="ctr">
              <a:lnSpc>
                <a:spcPts val="3739"/>
              </a:lnSpc>
            </a:pPr>
            <a:r>
              <a:rPr lang="en-US" sz="3399">
                <a:solidFill>
                  <a:srgbClr val="040404"/>
                </a:solidFill>
                <a:latin typeface="Lora Bold"/>
              </a:rPr>
              <a:t>По словам экспертов, в Беларуси принцип </a:t>
            </a:r>
          </a:p>
          <a:p>
            <a:pPr algn="ctr">
              <a:lnSpc>
                <a:spcPts val="3739"/>
              </a:lnSpc>
            </a:pPr>
            <a:r>
              <a:rPr lang="en-US" sz="3399">
                <a:solidFill>
                  <a:srgbClr val="040404"/>
                </a:solidFill>
                <a:latin typeface="Lora Bold Italics"/>
              </a:rPr>
              <a:t>«Хочешь мира – готовься к войне» </a:t>
            </a:r>
          </a:p>
          <a:p>
            <a:pPr algn="ctr">
              <a:lnSpc>
                <a:spcPts val="3739"/>
              </a:lnSpc>
            </a:pPr>
            <a:r>
              <a:rPr lang="en-US" sz="3399">
                <a:solidFill>
                  <a:srgbClr val="040404"/>
                </a:solidFill>
                <a:latin typeface="Lora Bold"/>
              </a:rPr>
              <a:t>трансформирован в истину: </a:t>
            </a:r>
          </a:p>
          <a:p>
            <a:pPr algn="ctr">
              <a:lnSpc>
                <a:spcPts val="3739"/>
              </a:lnSpc>
            </a:pPr>
            <a:r>
              <a:rPr lang="en-US" sz="3399">
                <a:solidFill>
                  <a:srgbClr val="040404"/>
                </a:solidFill>
                <a:latin typeface="Lora Bold Italics"/>
              </a:rPr>
              <a:t>«Без мира нет развития, а сто лет переговоров лучше, чем один год войны».</a:t>
            </a:r>
          </a:p>
        </p:txBody>
      </p:sp>
      <p:sp>
        <p:nvSpPr>
          <p:cNvPr id="19" name="TextBox 19"/>
          <p:cNvSpPr txBox="1"/>
          <p:nvPr/>
        </p:nvSpPr>
        <p:spPr>
          <a:xfrm>
            <a:off x="5654838" y="3879757"/>
            <a:ext cx="11604462" cy="4204831"/>
          </a:xfrm>
          <a:prstGeom prst="rect">
            <a:avLst/>
          </a:prstGeom>
        </p:spPr>
        <p:txBody>
          <a:bodyPr lIns="0" tIns="0" rIns="0" bIns="0" rtlCol="0" anchor="t">
            <a:spAutoFit/>
          </a:bodyPr>
          <a:lstStyle/>
          <a:p>
            <a:pPr algn="ctr">
              <a:lnSpc>
                <a:spcPts val="4224"/>
              </a:lnSpc>
            </a:pPr>
            <a:r>
              <a:rPr lang="en-US" sz="3017" spc="120">
                <a:solidFill>
                  <a:srgbClr val="040404"/>
                </a:solidFill>
                <a:latin typeface="Lora Bold"/>
              </a:rPr>
              <a:t>Для сохранения и совершенствования белорусской модели социально ориентированного государства в условиях продолжающегося внешнего давления необходима эффективно работающая политическая система. В случае глобальных вызовов и угроз именно Всебелорусское народное собрание обеспечит мир и согласие в обществе, упрочит фундамент белорусской государственности.</a:t>
            </a: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17086443" y="6313631"/>
            <a:ext cx="4959103" cy="4959103"/>
          </a:xfrm>
          <a:custGeom>
            <a:avLst/>
            <a:gdLst/>
            <a:ahLst/>
            <a:cxnLst/>
            <a:rect l="l" t="t" r="r" b="b"/>
            <a:pathLst>
              <a:path w="4959103" h="4959103">
                <a:moveTo>
                  <a:pt x="0" y="0"/>
                </a:moveTo>
                <a:lnTo>
                  <a:pt x="4959103" y="0"/>
                </a:lnTo>
                <a:lnTo>
                  <a:pt x="4959103" y="4959103"/>
                </a:lnTo>
                <a:lnTo>
                  <a:pt x="0" y="4959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3385828" y="-2095"/>
            <a:ext cx="4959103" cy="4959103"/>
          </a:xfrm>
          <a:custGeom>
            <a:avLst/>
            <a:gdLst/>
            <a:ahLst/>
            <a:cxnLst/>
            <a:rect l="l" t="t" r="r" b="b"/>
            <a:pathLst>
              <a:path w="4959103" h="4959103">
                <a:moveTo>
                  <a:pt x="0" y="0"/>
                </a:moveTo>
                <a:lnTo>
                  <a:pt x="4959103" y="0"/>
                </a:lnTo>
                <a:lnTo>
                  <a:pt x="4959103" y="4959103"/>
                </a:lnTo>
                <a:lnTo>
                  <a:pt x="0" y="49591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700000">
            <a:off x="-1292834" y="5943659"/>
            <a:ext cx="1836063" cy="1836063"/>
          </a:xfrm>
          <a:custGeom>
            <a:avLst/>
            <a:gdLst/>
            <a:ahLst/>
            <a:cxnLst/>
            <a:rect l="l" t="t" r="r" b="b"/>
            <a:pathLst>
              <a:path w="1836063" h="1836063">
                <a:moveTo>
                  <a:pt x="0" y="0"/>
                </a:moveTo>
                <a:lnTo>
                  <a:pt x="1836063" y="0"/>
                </a:lnTo>
                <a:lnTo>
                  <a:pt x="1836063" y="1836063"/>
                </a:lnTo>
                <a:lnTo>
                  <a:pt x="0" y="18360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411088" y="7338821"/>
            <a:ext cx="1024805" cy="1024805"/>
          </a:xfrm>
          <a:custGeom>
            <a:avLst/>
            <a:gdLst/>
            <a:ahLst/>
            <a:cxnLst/>
            <a:rect l="l" t="t" r="r" b="b"/>
            <a:pathLst>
              <a:path w="1024805" h="1024805">
                <a:moveTo>
                  <a:pt x="0" y="0"/>
                </a:moveTo>
                <a:lnTo>
                  <a:pt x="1024805" y="0"/>
                </a:lnTo>
                <a:lnTo>
                  <a:pt x="1024805" y="1024805"/>
                </a:lnTo>
                <a:lnTo>
                  <a:pt x="0" y="10248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477204">
            <a:off x="17914830" y="5891947"/>
            <a:ext cx="1024805" cy="1024805"/>
          </a:xfrm>
          <a:custGeom>
            <a:avLst/>
            <a:gdLst/>
            <a:ahLst/>
            <a:cxnLst/>
            <a:rect l="l" t="t" r="r" b="b"/>
            <a:pathLst>
              <a:path w="1024805" h="1024805">
                <a:moveTo>
                  <a:pt x="0" y="0"/>
                </a:moveTo>
                <a:lnTo>
                  <a:pt x="1024805" y="0"/>
                </a:lnTo>
                <a:lnTo>
                  <a:pt x="1024805" y="1024805"/>
                </a:lnTo>
                <a:lnTo>
                  <a:pt x="0" y="10248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2439673">
            <a:off x="17358713" y="7304182"/>
            <a:ext cx="503619" cy="503619"/>
          </a:xfrm>
          <a:custGeom>
            <a:avLst/>
            <a:gdLst/>
            <a:ahLst/>
            <a:cxnLst/>
            <a:rect l="l" t="t" r="r" b="b"/>
            <a:pathLst>
              <a:path w="503619" h="503619">
                <a:moveTo>
                  <a:pt x="0" y="0"/>
                </a:moveTo>
                <a:lnTo>
                  <a:pt x="503619" y="0"/>
                </a:lnTo>
                <a:lnTo>
                  <a:pt x="503619" y="503620"/>
                </a:lnTo>
                <a:lnTo>
                  <a:pt x="0" y="5036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2700000">
            <a:off x="16173314" y="8905660"/>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2700000">
            <a:off x="-898692" y="4345148"/>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a:off x="17610523" y="5176747"/>
            <a:ext cx="575268" cy="57526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3" name="Group 13"/>
          <p:cNvGrpSpPr/>
          <p:nvPr/>
        </p:nvGrpSpPr>
        <p:grpSpPr>
          <a:xfrm>
            <a:off x="16239225" y="8971571"/>
            <a:ext cx="1464882" cy="1464882"/>
            <a:chOff x="0" y="0"/>
            <a:chExt cx="1953177" cy="1953177"/>
          </a:xfrm>
        </p:grpSpPr>
        <p:sp>
          <p:nvSpPr>
            <p:cNvPr id="14" name="Freeform 14"/>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481431" y="504459"/>
              <a:ext cx="990314" cy="877783"/>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29</a:t>
              </a:r>
            </a:p>
          </p:txBody>
        </p:sp>
      </p:grpSp>
      <p:sp>
        <p:nvSpPr>
          <p:cNvPr id="16" name="Freeform 16"/>
          <p:cNvSpPr/>
          <p:nvPr/>
        </p:nvSpPr>
        <p:spPr>
          <a:xfrm>
            <a:off x="103426" y="333765"/>
            <a:ext cx="3444509" cy="3013945"/>
          </a:xfrm>
          <a:custGeom>
            <a:avLst/>
            <a:gdLst/>
            <a:ahLst/>
            <a:cxnLst/>
            <a:rect l="l" t="t" r="r" b="b"/>
            <a:pathLst>
              <a:path w="3444509" h="3013945">
                <a:moveTo>
                  <a:pt x="0" y="0"/>
                </a:moveTo>
                <a:lnTo>
                  <a:pt x="3444509" y="0"/>
                </a:lnTo>
                <a:lnTo>
                  <a:pt x="3444509" y="3013945"/>
                </a:lnTo>
                <a:lnTo>
                  <a:pt x="0" y="30139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TextBox 17"/>
          <p:cNvSpPr txBox="1"/>
          <p:nvPr/>
        </p:nvSpPr>
        <p:spPr>
          <a:xfrm>
            <a:off x="3273385" y="737589"/>
            <a:ext cx="14692229" cy="2435225"/>
          </a:xfrm>
          <a:prstGeom prst="rect">
            <a:avLst/>
          </a:prstGeom>
        </p:spPr>
        <p:txBody>
          <a:bodyPr lIns="0" tIns="0" rIns="0" bIns="0" rtlCol="0" anchor="t">
            <a:spAutoFit/>
          </a:bodyPr>
          <a:lstStyle/>
          <a:p>
            <a:pPr algn="ctr">
              <a:lnSpc>
                <a:spcPts val="3850"/>
              </a:lnSpc>
            </a:pPr>
            <a:r>
              <a:rPr lang="en-US" sz="3500">
                <a:solidFill>
                  <a:srgbClr val="040404"/>
                </a:solidFill>
                <a:latin typeface="Lora"/>
              </a:rPr>
              <a:t> В 2024 ГОДУ ВСЕ ОСНОВНЫЕ СОСТАВЛЯЮЩИЕ БЕЛОРУССКОЙ ПОЛИТИЧЕСКОЙ СИСТЕМЫ УСПЕШНО ПРОХОДЯТ ПРОВЕРКУ НА КАЧЕСТВО.</a:t>
            </a:r>
            <a:r>
              <a:rPr lang="en-US" sz="3500">
                <a:solidFill>
                  <a:srgbClr val="040404"/>
                </a:solidFill>
                <a:latin typeface="Lora Bold"/>
              </a:rPr>
              <a:t> </a:t>
            </a:r>
          </a:p>
          <a:p>
            <a:pPr algn="ctr">
              <a:lnSpc>
                <a:spcPts val="3850"/>
              </a:lnSpc>
            </a:pPr>
            <a:r>
              <a:rPr lang="en-US" sz="3500">
                <a:solidFill>
                  <a:srgbClr val="040404"/>
                </a:solidFill>
                <a:latin typeface="Lora Bold"/>
              </a:rPr>
              <a:t>ВСЕБЕЛОРУССКОЕ НАРОДНОЕ СОБРАНИЕ СТАЛО СИМВОЛОМ НАРОДНОГО ЕДИНСТВА. </a:t>
            </a:r>
          </a:p>
        </p:txBody>
      </p:sp>
      <p:sp>
        <p:nvSpPr>
          <p:cNvPr id="18" name="TextBox 18"/>
          <p:cNvSpPr txBox="1"/>
          <p:nvPr/>
        </p:nvSpPr>
        <p:spPr>
          <a:xfrm>
            <a:off x="1269490" y="4081135"/>
            <a:ext cx="16341032" cy="4980430"/>
          </a:xfrm>
          <a:prstGeom prst="rect">
            <a:avLst/>
          </a:prstGeom>
        </p:spPr>
        <p:txBody>
          <a:bodyPr lIns="0" tIns="0" rIns="0" bIns="0" rtlCol="0" anchor="t">
            <a:spAutoFit/>
          </a:bodyPr>
          <a:lstStyle/>
          <a:p>
            <a:pPr algn="ctr">
              <a:lnSpc>
                <a:spcPts val="3938"/>
              </a:lnSpc>
            </a:pPr>
            <a:r>
              <a:rPr lang="en-US" sz="3899">
                <a:solidFill>
                  <a:srgbClr val="040404"/>
                </a:solidFill>
                <a:latin typeface="Lora"/>
              </a:rPr>
              <a:t> Участники электорального процесса демонстрируют поддержку курса Президента и конституционного строя. Избирательные кампании привели к формированию в Беларуси категории ответственных политиков – людей с жизненным опытом, готовых вести за собой людей во имя созидания на благо Отечества. При этом солидарность не предполагает единомыслия. Путь к достижению общих целей можно видеть по-разному. </a:t>
            </a:r>
          </a:p>
          <a:p>
            <a:pPr algn="ctr">
              <a:lnSpc>
                <a:spcPts val="3938"/>
              </a:lnSpc>
            </a:pPr>
            <a:r>
              <a:rPr lang="en-US" sz="3899">
                <a:solidFill>
                  <a:srgbClr val="040404"/>
                </a:solidFill>
                <a:latin typeface="Lora Bold"/>
              </a:rPr>
              <a:t>Главное – нацеленность на конструктивный диалог</a:t>
            </a:r>
            <a:r>
              <a:rPr lang="en-US" sz="3899">
                <a:solidFill>
                  <a:srgbClr val="040404"/>
                </a:solidFill>
                <a:latin typeface="Lora"/>
              </a:rPr>
              <a:t> и максимально тесное взаимодействие в интересах развития государства и общества.</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2479551" y="121631"/>
            <a:ext cx="4959103" cy="4959103"/>
          </a:xfrm>
          <a:custGeom>
            <a:avLst/>
            <a:gdLst/>
            <a:ahLst/>
            <a:cxnLst/>
            <a:rect l="l" t="t" r="r" b="b"/>
            <a:pathLst>
              <a:path w="4959103" h="4959103">
                <a:moveTo>
                  <a:pt x="0" y="0"/>
                </a:moveTo>
                <a:lnTo>
                  <a:pt x="4959102" y="0"/>
                </a:lnTo>
                <a:lnTo>
                  <a:pt x="4959102" y="4959103"/>
                </a:lnTo>
                <a:lnTo>
                  <a:pt x="0" y="4959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1292834" y="5943659"/>
            <a:ext cx="1836063" cy="1836063"/>
          </a:xfrm>
          <a:custGeom>
            <a:avLst/>
            <a:gdLst/>
            <a:ahLst/>
            <a:cxnLst/>
            <a:rect l="l" t="t" r="r" b="b"/>
            <a:pathLst>
              <a:path w="1836063" h="1836063">
                <a:moveTo>
                  <a:pt x="0" y="0"/>
                </a:moveTo>
                <a:lnTo>
                  <a:pt x="1836063" y="0"/>
                </a:lnTo>
                <a:lnTo>
                  <a:pt x="1836063" y="1836063"/>
                </a:lnTo>
                <a:lnTo>
                  <a:pt x="0" y="1836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558573" y="5284422"/>
            <a:ext cx="1427654" cy="1427654"/>
          </a:xfrm>
          <a:custGeom>
            <a:avLst/>
            <a:gdLst/>
            <a:ahLst/>
            <a:cxnLst/>
            <a:rect l="l" t="t" r="r" b="b"/>
            <a:pathLst>
              <a:path w="1427654" h="1427654">
                <a:moveTo>
                  <a:pt x="0" y="0"/>
                </a:moveTo>
                <a:lnTo>
                  <a:pt x="1427655" y="0"/>
                </a:lnTo>
                <a:lnTo>
                  <a:pt x="1427655" y="1427654"/>
                </a:lnTo>
                <a:lnTo>
                  <a:pt x="0" y="14276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1815506" y="421219"/>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2700000">
            <a:off x="1853802" y="1003717"/>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7859375" y="-267806"/>
            <a:ext cx="593949" cy="10899628"/>
            <a:chOff x="0" y="0"/>
            <a:chExt cx="156431" cy="2870684"/>
          </a:xfrm>
        </p:grpSpPr>
        <p:sp>
          <p:nvSpPr>
            <p:cNvPr id="8" name="Freeform 8"/>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9" name="TextBox 9"/>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10" name="Group 10"/>
          <p:cNvGrpSpPr/>
          <p:nvPr/>
        </p:nvGrpSpPr>
        <p:grpSpPr>
          <a:xfrm>
            <a:off x="16394493" y="8822118"/>
            <a:ext cx="1464882" cy="1464882"/>
            <a:chOff x="0" y="0"/>
            <a:chExt cx="1953177" cy="1953177"/>
          </a:xfrm>
        </p:grpSpPr>
        <p:sp>
          <p:nvSpPr>
            <p:cNvPr id="11" name="Freeform 11"/>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481431" y="504459"/>
              <a:ext cx="990314" cy="877585"/>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3</a:t>
              </a:r>
            </a:p>
          </p:txBody>
        </p:sp>
      </p:grpSp>
      <p:grpSp>
        <p:nvGrpSpPr>
          <p:cNvPr id="13" name="Group 13"/>
          <p:cNvGrpSpPr/>
          <p:nvPr/>
        </p:nvGrpSpPr>
        <p:grpSpPr>
          <a:xfrm>
            <a:off x="-287634" y="4855866"/>
            <a:ext cx="575268" cy="57526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16" name="Freeform 16"/>
          <p:cNvSpPr/>
          <p:nvPr/>
        </p:nvSpPr>
        <p:spPr>
          <a:xfrm rot="-97609">
            <a:off x="32473" y="7943927"/>
            <a:ext cx="1968261" cy="2315601"/>
          </a:xfrm>
          <a:custGeom>
            <a:avLst/>
            <a:gdLst/>
            <a:ahLst/>
            <a:cxnLst/>
            <a:rect l="l" t="t" r="r" b="b"/>
            <a:pathLst>
              <a:path w="1968261" h="2315601">
                <a:moveTo>
                  <a:pt x="0" y="0"/>
                </a:moveTo>
                <a:lnTo>
                  <a:pt x="1968260" y="0"/>
                </a:lnTo>
                <a:lnTo>
                  <a:pt x="1968260" y="2315601"/>
                </a:lnTo>
                <a:lnTo>
                  <a:pt x="0" y="2315601"/>
                </a:lnTo>
                <a:lnTo>
                  <a:pt x="0" y="0"/>
                </a:lnTo>
                <a:close/>
              </a:path>
            </a:pathLst>
          </a:custGeom>
          <a:blipFill>
            <a:blip r:embed="rId8"/>
            <a:stretch>
              <a:fillRect/>
            </a:stretch>
          </a:blipFill>
        </p:spPr>
      </p:sp>
      <p:sp>
        <p:nvSpPr>
          <p:cNvPr id="17" name="TextBox 17"/>
          <p:cNvSpPr txBox="1"/>
          <p:nvPr/>
        </p:nvSpPr>
        <p:spPr>
          <a:xfrm>
            <a:off x="3363519" y="214129"/>
            <a:ext cx="14352760" cy="6285611"/>
          </a:xfrm>
          <a:prstGeom prst="rect">
            <a:avLst/>
          </a:prstGeom>
        </p:spPr>
        <p:txBody>
          <a:bodyPr lIns="0" tIns="0" rIns="0" bIns="0" rtlCol="0" anchor="t">
            <a:spAutoFit/>
          </a:bodyPr>
          <a:lstStyle/>
          <a:p>
            <a:pPr algn="ctr">
              <a:lnSpc>
                <a:spcPts val="3891"/>
              </a:lnSpc>
              <a:spcBef>
                <a:spcPct val="0"/>
              </a:spcBef>
            </a:pPr>
            <a:r>
              <a:rPr lang="en-US" sz="2799">
                <a:solidFill>
                  <a:srgbClr val="040404"/>
                </a:solidFill>
                <a:latin typeface="Lora Bold"/>
              </a:rPr>
              <a:t>НАДЕЖНОЙ ОПОРОЙ И ДЛЯ ЛЮДЕЙ, И ДЛЯ ВЛАСТИ ЯВЛЯЕТСЯ </a:t>
            </a:r>
          </a:p>
          <a:p>
            <a:pPr algn="ctr">
              <a:lnSpc>
                <a:spcPts val="4169"/>
              </a:lnSpc>
              <a:spcBef>
                <a:spcPct val="0"/>
              </a:spcBef>
            </a:pPr>
            <a:r>
              <a:rPr lang="en-US" sz="2999">
                <a:solidFill>
                  <a:srgbClr val="040404"/>
                </a:solidFill>
                <a:latin typeface="Lora Bold"/>
              </a:rPr>
              <a:t>ВСЕБЕЛОРУССКОЕ НАРОДНОЕ СОБРАНИЕ. </a:t>
            </a:r>
          </a:p>
          <a:p>
            <a:pPr algn="ctr">
              <a:lnSpc>
                <a:spcPts val="2827"/>
              </a:lnSpc>
            </a:pPr>
            <a:endParaRPr lang="en-US" sz="2999">
              <a:solidFill>
                <a:srgbClr val="040404"/>
              </a:solidFill>
              <a:latin typeface="Lora Bold"/>
            </a:endParaRPr>
          </a:p>
          <a:p>
            <a:pPr algn="ctr">
              <a:lnSpc>
                <a:spcPts val="3475"/>
              </a:lnSpc>
              <a:spcBef>
                <a:spcPct val="0"/>
              </a:spcBef>
            </a:pPr>
            <a:r>
              <a:rPr lang="en-US" sz="2500">
                <a:solidFill>
                  <a:srgbClr val="040404"/>
                </a:solidFill>
                <a:latin typeface="Lora"/>
              </a:rPr>
              <a:t>ЭТОТ ПОЛИТИЧЕСКИЙ ИНСТИТУТ, ПРИЗВАННЫЙ БЫТЬ ГАРАНТОМ ПОЛИТИЧЕСКОЙ СТАБИЛЬНОСТИ И СУВЕРЕНИТЕТА СТРАНЫ, БЫЛ СОЗДАН ЕЩЕ В 1996 ГОДУ ПО ИНИЦИАТИВЕ ГЛАВЫ ГОСУДАРСТВА. ЭТИМ ШАГОМ НАЦИОНАЛЬНЫЙ ЛИДЕР А.Г.ЛУКАШЕНКО СПАС СТРАНУ ОТ ГРАЖДАНСКОГО ПРОТИВОСТОЯНИЯ В ТО ДРАМАТИЧНОЕ ДЛЯ НАШЕГО ОБЩЕСТВА ВРЕМЯ. </a:t>
            </a:r>
          </a:p>
          <a:p>
            <a:pPr algn="ctr">
              <a:lnSpc>
                <a:spcPts val="2600"/>
              </a:lnSpc>
            </a:pPr>
            <a:endParaRPr lang="en-US" sz="2500">
              <a:solidFill>
                <a:srgbClr val="040404"/>
              </a:solidFill>
              <a:latin typeface="Lora"/>
            </a:endParaRPr>
          </a:p>
          <a:p>
            <a:pPr algn="ctr">
              <a:lnSpc>
                <a:spcPts val="3891"/>
              </a:lnSpc>
              <a:spcBef>
                <a:spcPct val="0"/>
              </a:spcBef>
            </a:pPr>
            <a:r>
              <a:rPr lang="en-US" sz="2799">
                <a:solidFill>
                  <a:srgbClr val="040404"/>
                </a:solidFill>
                <a:latin typeface="Lora"/>
              </a:rPr>
              <a:t>ИМЕННО </a:t>
            </a:r>
            <a:r>
              <a:rPr lang="en-US" sz="2799">
                <a:solidFill>
                  <a:srgbClr val="040404"/>
                </a:solidFill>
                <a:latin typeface="Lora Bold"/>
              </a:rPr>
              <a:t>НА ПЕРВОМ ВНС ВПЕРВЫЕ БЫЛА СФОРМУЛИРОВАНА ПАРАДИГМА БЕЛОРУССКОЙ МОДЕЛИ СОЦИАЛЬНО-ЭКОНОМИЧЕСКОГО РАЗВИТИЯ</a:t>
            </a:r>
            <a:r>
              <a:rPr lang="en-US" sz="2799">
                <a:solidFill>
                  <a:srgbClr val="040404"/>
                </a:solidFill>
                <a:latin typeface="Lora"/>
              </a:rPr>
              <a:t> КАК СОЧЕТАНИЯ ПРЕИМУЩЕСТВА РЫНОЧНОГО ХОЗЯЙСТВА С ОБЕСПЕЧЕНИЕМ СОЦИАЛЬНОЙ СПРАВЕДЛИВОСТИ И ЭФФЕКТИВНОЙ СОЦИАЛЬНОЙ ЗАЩИТЫ ГРАЖДАН.</a:t>
            </a:r>
          </a:p>
        </p:txBody>
      </p:sp>
      <p:sp>
        <p:nvSpPr>
          <p:cNvPr id="18" name="TextBox 18"/>
          <p:cNvSpPr txBox="1"/>
          <p:nvPr/>
        </p:nvSpPr>
        <p:spPr>
          <a:xfrm>
            <a:off x="2797439" y="6804540"/>
            <a:ext cx="13187988" cy="3013677"/>
          </a:xfrm>
          <a:prstGeom prst="rect">
            <a:avLst/>
          </a:prstGeom>
        </p:spPr>
        <p:txBody>
          <a:bodyPr lIns="0" tIns="0" rIns="0" bIns="0" rtlCol="0" anchor="t">
            <a:spAutoFit/>
          </a:bodyPr>
          <a:lstStyle/>
          <a:p>
            <a:pPr algn="ctr">
              <a:lnSpc>
                <a:spcPts val="3991"/>
              </a:lnSpc>
            </a:pPr>
            <a:r>
              <a:rPr lang="en-US" sz="2851">
                <a:solidFill>
                  <a:srgbClr val="040404"/>
                </a:solidFill>
                <a:latin typeface="Lora Bold"/>
              </a:rPr>
              <a:t>Новая редакция Основного Закона Республики Беларусь закрепила конституционный статус Всебелорусского народного собрания как высшего представительного органа народовластия. </a:t>
            </a:r>
          </a:p>
          <a:p>
            <a:pPr algn="ctr">
              <a:lnSpc>
                <a:spcPts val="3991"/>
              </a:lnSpc>
            </a:pPr>
            <a:r>
              <a:rPr lang="en-US" sz="2851">
                <a:solidFill>
                  <a:srgbClr val="040404"/>
                </a:solidFill>
                <a:latin typeface="Lora Bold"/>
              </a:rPr>
              <a:t>ВНС фактически представляет собой «надстройку» над всеми органами власти, политически оформленный голос белорусского народа.</a:t>
            </a: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pSp>
        <p:nvGrpSpPr>
          <p:cNvPr id="2" name="Group 2"/>
          <p:cNvGrpSpPr/>
          <p:nvPr/>
        </p:nvGrpSpPr>
        <p:grpSpPr>
          <a:xfrm>
            <a:off x="17859375" y="-267806"/>
            <a:ext cx="593949" cy="10899628"/>
            <a:chOff x="0" y="0"/>
            <a:chExt cx="156431" cy="2870684"/>
          </a:xfrm>
        </p:grpSpPr>
        <p:sp>
          <p:nvSpPr>
            <p:cNvPr id="3" name="Freeform 3"/>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4" name="TextBox 4"/>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5" name="Group 5"/>
          <p:cNvGrpSpPr/>
          <p:nvPr/>
        </p:nvGrpSpPr>
        <p:grpSpPr>
          <a:xfrm>
            <a:off x="-2161779" y="-3210110"/>
            <a:ext cx="6047981" cy="6420220"/>
            <a:chOff x="0" y="0"/>
            <a:chExt cx="8063975" cy="8560294"/>
          </a:xfrm>
        </p:grpSpPr>
        <p:sp>
          <p:nvSpPr>
            <p:cNvPr id="6" name="Freeform 6"/>
            <p:cNvSpPr/>
            <p:nvPr/>
          </p:nvSpPr>
          <p:spPr>
            <a:xfrm rot="2700000">
              <a:off x="1061651" y="6415758"/>
              <a:ext cx="1776592" cy="1776592"/>
            </a:xfrm>
            <a:custGeom>
              <a:avLst/>
              <a:gdLst/>
              <a:ahLst/>
              <a:cxnLst/>
              <a:rect l="l" t="t" r="r" b="b"/>
              <a:pathLst>
                <a:path w="1776592" h="1776592">
                  <a:moveTo>
                    <a:pt x="0" y="0"/>
                  </a:moveTo>
                  <a:lnTo>
                    <a:pt x="1776592" y="0"/>
                  </a:lnTo>
                  <a:lnTo>
                    <a:pt x="1776592" y="1776592"/>
                  </a:lnTo>
                  <a:lnTo>
                    <a:pt x="0" y="17765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2700000">
              <a:off x="1140242" y="1140242"/>
              <a:ext cx="5505576" cy="5505576"/>
            </a:xfrm>
            <a:custGeom>
              <a:avLst/>
              <a:gdLst/>
              <a:ahLst/>
              <a:cxnLst/>
              <a:rect l="l" t="t" r="r" b="b"/>
              <a:pathLst>
                <a:path w="5505576" h="5505576">
                  <a:moveTo>
                    <a:pt x="0" y="0"/>
                  </a:moveTo>
                  <a:lnTo>
                    <a:pt x="5505576" y="0"/>
                  </a:lnTo>
                  <a:lnTo>
                    <a:pt x="5505576" y="5505576"/>
                  </a:lnTo>
                  <a:lnTo>
                    <a:pt x="0" y="55055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2871165">
              <a:off x="6209858" y="5535090"/>
              <a:ext cx="671492" cy="671492"/>
            </a:xfrm>
            <a:custGeom>
              <a:avLst/>
              <a:gdLst/>
              <a:ahLst/>
              <a:cxnLst/>
              <a:rect l="l" t="t" r="r" b="b"/>
              <a:pathLst>
                <a:path w="671492" h="671492">
                  <a:moveTo>
                    <a:pt x="0" y="0"/>
                  </a:moveTo>
                  <a:lnTo>
                    <a:pt x="671492" y="0"/>
                  </a:lnTo>
                  <a:lnTo>
                    <a:pt x="671492" y="671493"/>
                  </a:lnTo>
                  <a:lnTo>
                    <a:pt x="0" y="6714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2700000">
              <a:off x="6767964" y="4751803"/>
              <a:ext cx="1073650" cy="1073650"/>
            </a:xfrm>
            <a:custGeom>
              <a:avLst/>
              <a:gdLst/>
              <a:ahLst/>
              <a:cxnLst/>
              <a:rect l="l" t="t" r="r" b="b"/>
              <a:pathLst>
                <a:path w="1073650" h="1073650">
                  <a:moveTo>
                    <a:pt x="0" y="0"/>
                  </a:moveTo>
                  <a:lnTo>
                    <a:pt x="1073651" y="0"/>
                  </a:lnTo>
                  <a:lnTo>
                    <a:pt x="1073651" y="1073650"/>
                  </a:lnTo>
                  <a:lnTo>
                    <a:pt x="0" y="10736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0" name="Group 10"/>
            <p:cNvGrpSpPr/>
            <p:nvPr/>
          </p:nvGrpSpPr>
          <p:grpSpPr>
            <a:xfrm>
              <a:off x="3513953" y="5965987"/>
              <a:ext cx="758155" cy="75815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sp>
        <p:nvSpPr>
          <p:cNvPr id="13" name="TextBox 13"/>
          <p:cNvSpPr txBox="1"/>
          <p:nvPr/>
        </p:nvSpPr>
        <p:spPr>
          <a:xfrm>
            <a:off x="1314450" y="1919535"/>
            <a:ext cx="11377561" cy="4365625"/>
          </a:xfrm>
          <a:prstGeom prst="rect">
            <a:avLst/>
          </a:prstGeom>
        </p:spPr>
        <p:txBody>
          <a:bodyPr lIns="0" tIns="0" rIns="0" bIns="0" rtlCol="0" anchor="t">
            <a:spAutoFit/>
          </a:bodyPr>
          <a:lstStyle/>
          <a:p>
            <a:pPr algn="ctr">
              <a:lnSpc>
                <a:spcPts val="3499"/>
              </a:lnSpc>
            </a:pPr>
            <a:r>
              <a:rPr lang="en-US" sz="2499" spc="99">
                <a:solidFill>
                  <a:srgbClr val="040404"/>
                </a:solidFill>
                <a:latin typeface="Lora Bold Italics"/>
              </a:rPr>
              <a:t>«Отличительной чертой белорусской модели государственности всегда был солидарный стиль взаимодействия всех ветвей власти и госорганов. Отсутствие разногласий, мелочной борьбы политических группировок и настроенность на конструктивное сотрудничество помогали нам отстаивать национальные интересы и достигать необходимых результатов»</a:t>
            </a:r>
            <a:r>
              <a:rPr lang="en-US" sz="2499" spc="99">
                <a:solidFill>
                  <a:srgbClr val="040404"/>
                </a:solidFill>
                <a:latin typeface="Lora"/>
              </a:rPr>
              <a:t>, – подчеркнул </a:t>
            </a:r>
            <a:r>
              <a:rPr lang="en-US" sz="2499" spc="99">
                <a:solidFill>
                  <a:srgbClr val="040404"/>
                </a:solidFill>
                <a:latin typeface="Lora Bold"/>
              </a:rPr>
              <a:t>Президент Республики Беларусь А.Г.Лукашенко</a:t>
            </a:r>
            <a:r>
              <a:rPr lang="en-US" sz="2499" spc="99">
                <a:solidFill>
                  <a:srgbClr val="040404"/>
                </a:solidFill>
                <a:latin typeface="Lora"/>
              </a:rPr>
              <a:t> на состоявшейся 21 марта 2024 г. встрече с депутатами Палаты представителей и членами Совета Республики Национального собрания седьмого созыва. </a:t>
            </a:r>
          </a:p>
        </p:txBody>
      </p:sp>
      <p:grpSp>
        <p:nvGrpSpPr>
          <p:cNvPr id="14" name="Group 14"/>
          <p:cNvGrpSpPr/>
          <p:nvPr/>
        </p:nvGrpSpPr>
        <p:grpSpPr>
          <a:xfrm>
            <a:off x="12692011" y="186471"/>
            <a:ext cx="4883573" cy="4995538"/>
            <a:chOff x="0" y="0"/>
            <a:chExt cx="6511430" cy="6660717"/>
          </a:xfrm>
        </p:grpSpPr>
        <p:sp>
          <p:nvSpPr>
            <p:cNvPr id="15" name="Freeform 15"/>
            <p:cNvSpPr/>
            <p:nvPr/>
          </p:nvSpPr>
          <p:spPr>
            <a:xfrm>
              <a:off x="622601" y="0"/>
              <a:ext cx="5888829" cy="5888829"/>
            </a:xfrm>
            <a:custGeom>
              <a:avLst/>
              <a:gdLst/>
              <a:ahLst/>
              <a:cxnLst/>
              <a:rect l="l" t="t" r="r" b="b"/>
              <a:pathLst>
                <a:path w="5888829" h="5888829">
                  <a:moveTo>
                    <a:pt x="0" y="0"/>
                  </a:moveTo>
                  <a:lnTo>
                    <a:pt x="5888829" y="0"/>
                  </a:lnTo>
                  <a:lnTo>
                    <a:pt x="5888829" y="5888829"/>
                  </a:lnTo>
                  <a:lnTo>
                    <a:pt x="0" y="58888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0" y="771888"/>
              <a:ext cx="5888829" cy="5888829"/>
            </a:xfrm>
            <a:custGeom>
              <a:avLst/>
              <a:gdLst/>
              <a:ahLst/>
              <a:cxnLst/>
              <a:rect l="l" t="t" r="r" b="b"/>
              <a:pathLst>
                <a:path w="5888829" h="5888829">
                  <a:moveTo>
                    <a:pt x="0" y="0"/>
                  </a:moveTo>
                  <a:lnTo>
                    <a:pt x="5888829" y="0"/>
                  </a:lnTo>
                  <a:lnTo>
                    <a:pt x="5888829" y="5888829"/>
                  </a:lnTo>
                  <a:lnTo>
                    <a:pt x="0" y="58888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7" name="Group 17"/>
            <p:cNvGrpSpPr>
              <a:grpSpLocks noChangeAspect="1"/>
            </p:cNvGrpSpPr>
            <p:nvPr/>
          </p:nvGrpSpPr>
          <p:grpSpPr>
            <a:xfrm>
              <a:off x="258246" y="370091"/>
              <a:ext cx="5916939" cy="6111015"/>
              <a:chOff x="0" y="0"/>
              <a:chExt cx="6350000" cy="6558280"/>
            </a:xfrm>
          </p:grpSpPr>
          <p:sp>
            <p:nvSpPr>
              <p:cNvPr id="18" name="Freeform 18"/>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8"/>
                <a:stretch>
                  <a:fillRect l="-18009" r="-47365"/>
                </a:stretch>
              </a:blipFill>
            </p:spPr>
          </p:sp>
          <p:sp>
            <p:nvSpPr>
              <p:cNvPr id="19" name="Freeform 19"/>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94B8AB"/>
              </a:solidFill>
            </p:spPr>
          </p:sp>
        </p:grpSp>
      </p:grpSp>
      <p:grpSp>
        <p:nvGrpSpPr>
          <p:cNvPr id="20" name="Group 20"/>
          <p:cNvGrpSpPr/>
          <p:nvPr/>
        </p:nvGrpSpPr>
        <p:grpSpPr>
          <a:xfrm>
            <a:off x="16394493" y="8898367"/>
            <a:ext cx="1464882" cy="1464882"/>
            <a:chOff x="0" y="0"/>
            <a:chExt cx="1953177" cy="1953177"/>
          </a:xfrm>
        </p:grpSpPr>
        <p:sp>
          <p:nvSpPr>
            <p:cNvPr id="21" name="Freeform 21"/>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TextBox 22"/>
            <p:cNvSpPr txBox="1"/>
            <p:nvPr/>
          </p:nvSpPr>
          <p:spPr>
            <a:xfrm>
              <a:off x="481431" y="504459"/>
              <a:ext cx="990314" cy="877783"/>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30</a:t>
              </a:r>
            </a:p>
          </p:txBody>
        </p:sp>
      </p:grpSp>
      <p:sp>
        <p:nvSpPr>
          <p:cNvPr id="23" name="TextBox 23"/>
          <p:cNvSpPr txBox="1"/>
          <p:nvPr/>
        </p:nvSpPr>
        <p:spPr>
          <a:xfrm>
            <a:off x="340380" y="6625928"/>
            <a:ext cx="16918920" cy="1884046"/>
          </a:xfrm>
          <a:prstGeom prst="rect">
            <a:avLst/>
          </a:prstGeom>
        </p:spPr>
        <p:txBody>
          <a:bodyPr lIns="0" tIns="0" rIns="0" bIns="0" rtlCol="0" anchor="t">
            <a:spAutoFit/>
          </a:bodyPr>
          <a:lstStyle/>
          <a:p>
            <a:pPr algn="ctr">
              <a:lnSpc>
                <a:spcPts val="3779"/>
              </a:lnSpc>
            </a:pPr>
            <a:r>
              <a:rPr lang="en-US" sz="2699" spc="107">
                <a:solidFill>
                  <a:srgbClr val="040404"/>
                </a:solidFill>
                <a:latin typeface="Lora"/>
              </a:rPr>
              <a:t> Говоря о важной роли Всебелорусского народного собрания для общества и государства, национальный лидер А.Г.Лукашенко особо отметил:</a:t>
            </a:r>
          </a:p>
          <a:p>
            <a:pPr algn="ctr">
              <a:lnSpc>
                <a:spcPts val="3779"/>
              </a:lnSpc>
            </a:pPr>
            <a:r>
              <a:rPr lang="en-US" sz="2699" spc="107">
                <a:solidFill>
                  <a:srgbClr val="040404"/>
                </a:solidFill>
                <a:latin typeface="Lora Bold Italics"/>
              </a:rPr>
              <a:t>«С формированием этого конституционного органа страна, по сути, вступит в новый исторический этап своего развития».</a:t>
            </a:r>
            <a:r>
              <a:rPr lang="en-US" sz="2699" spc="107">
                <a:solidFill>
                  <a:srgbClr val="040404"/>
                </a:solidFill>
                <a:latin typeface="Lora Italics"/>
              </a:rPr>
              <a:t> </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746967" y="7289965"/>
            <a:ext cx="1332444" cy="1332444"/>
          </a:xfrm>
          <a:custGeom>
            <a:avLst/>
            <a:gdLst/>
            <a:ahLst/>
            <a:cxnLst/>
            <a:rect l="l" t="t" r="r" b="b"/>
            <a:pathLst>
              <a:path w="1332444" h="1332444">
                <a:moveTo>
                  <a:pt x="0" y="0"/>
                </a:moveTo>
                <a:lnTo>
                  <a:pt x="1332444" y="0"/>
                </a:lnTo>
                <a:lnTo>
                  <a:pt x="1332444" y="1332443"/>
                </a:lnTo>
                <a:lnTo>
                  <a:pt x="0" y="13324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575948" y="8446142"/>
            <a:ext cx="4129182" cy="4129182"/>
          </a:xfrm>
          <a:custGeom>
            <a:avLst/>
            <a:gdLst/>
            <a:ahLst/>
            <a:cxnLst/>
            <a:rect l="l" t="t" r="r" b="b"/>
            <a:pathLst>
              <a:path w="4129182" h="4129182">
                <a:moveTo>
                  <a:pt x="0" y="0"/>
                </a:moveTo>
                <a:lnTo>
                  <a:pt x="4129182" y="0"/>
                </a:lnTo>
                <a:lnTo>
                  <a:pt x="4129182" y="4129182"/>
                </a:lnTo>
                <a:lnTo>
                  <a:pt x="0" y="41291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16008302" y="8379810"/>
            <a:ext cx="1037114" cy="1037114"/>
          </a:xfrm>
          <a:custGeom>
            <a:avLst/>
            <a:gdLst/>
            <a:ahLst/>
            <a:cxnLst/>
            <a:rect l="l" t="t" r="r" b="b"/>
            <a:pathLst>
              <a:path w="1037114" h="1037114">
                <a:moveTo>
                  <a:pt x="0" y="0"/>
                </a:moveTo>
                <a:lnTo>
                  <a:pt x="1037114" y="0"/>
                </a:lnTo>
                <a:lnTo>
                  <a:pt x="1037114" y="1037113"/>
                </a:lnTo>
                <a:lnTo>
                  <a:pt x="0" y="10371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4347232" y="9679519"/>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700000">
            <a:off x="3518199" y="8531919"/>
            <a:ext cx="1190046" cy="1190046"/>
          </a:xfrm>
          <a:custGeom>
            <a:avLst/>
            <a:gdLst/>
            <a:ahLst/>
            <a:cxnLst/>
            <a:rect l="l" t="t" r="r" b="b"/>
            <a:pathLst>
              <a:path w="1190046" h="1190046">
                <a:moveTo>
                  <a:pt x="0" y="0"/>
                </a:moveTo>
                <a:lnTo>
                  <a:pt x="1190047" y="0"/>
                </a:lnTo>
                <a:lnTo>
                  <a:pt x="1190047" y="1190047"/>
                </a:lnTo>
                <a:lnTo>
                  <a:pt x="0" y="11900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7859375" y="-267806"/>
            <a:ext cx="593949" cy="10899628"/>
            <a:chOff x="0" y="0"/>
            <a:chExt cx="156431" cy="2870684"/>
          </a:xfrm>
        </p:grpSpPr>
        <p:sp>
          <p:nvSpPr>
            <p:cNvPr id="8" name="Freeform 8"/>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9" name="TextBox 9"/>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10" name="Group 10"/>
          <p:cNvGrpSpPr/>
          <p:nvPr/>
        </p:nvGrpSpPr>
        <p:grpSpPr>
          <a:xfrm>
            <a:off x="1204335" y="8165925"/>
            <a:ext cx="568616" cy="56861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3" name="Group 13"/>
          <p:cNvGrpSpPr>
            <a:grpSpLocks noChangeAspect="1"/>
          </p:cNvGrpSpPr>
          <p:nvPr/>
        </p:nvGrpSpPr>
        <p:grpSpPr>
          <a:xfrm>
            <a:off x="0" y="771030"/>
            <a:ext cx="7514423" cy="7514423"/>
            <a:chOff x="0" y="0"/>
            <a:chExt cx="6350000" cy="6350000"/>
          </a:xfrm>
        </p:grpSpPr>
        <p:sp>
          <p:nvSpPr>
            <p:cNvPr id="14" name="Freeform 14"/>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8"/>
              <a:stretch>
                <a:fillRect l="-28141" r="-24336"/>
              </a:stretch>
            </a:blipFill>
          </p:spPr>
        </p:sp>
        <p:sp>
          <p:nvSpPr>
            <p:cNvPr id="15" name="Freeform 15"/>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4F826F"/>
            </a:solidFill>
          </p:spPr>
        </p:sp>
      </p:grpSp>
      <p:sp>
        <p:nvSpPr>
          <p:cNvPr id="16" name="Freeform 16"/>
          <p:cNvSpPr/>
          <p:nvPr/>
        </p:nvSpPr>
        <p:spPr>
          <a:xfrm>
            <a:off x="15463165" y="195030"/>
            <a:ext cx="2127387" cy="1667339"/>
          </a:xfrm>
          <a:custGeom>
            <a:avLst/>
            <a:gdLst/>
            <a:ahLst/>
            <a:cxnLst/>
            <a:rect l="l" t="t" r="r" b="b"/>
            <a:pathLst>
              <a:path w="2127387" h="1667339">
                <a:moveTo>
                  <a:pt x="0" y="0"/>
                </a:moveTo>
                <a:lnTo>
                  <a:pt x="2127387" y="0"/>
                </a:lnTo>
                <a:lnTo>
                  <a:pt x="2127387" y="1667340"/>
                </a:lnTo>
                <a:lnTo>
                  <a:pt x="0" y="1667340"/>
                </a:lnTo>
                <a:lnTo>
                  <a:pt x="0" y="0"/>
                </a:lnTo>
                <a:close/>
              </a:path>
            </a:pathLst>
          </a:custGeom>
          <a:blipFill>
            <a:blip r:embed="rId9"/>
            <a:stretch>
              <a:fillRect/>
            </a:stretch>
          </a:blipFill>
        </p:spPr>
      </p:sp>
      <p:sp>
        <p:nvSpPr>
          <p:cNvPr id="17" name="TextBox 17"/>
          <p:cNvSpPr txBox="1"/>
          <p:nvPr/>
        </p:nvSpPr>
        <p:spPr>
          <a:xfrm>
            <a:off x="7312606" y="2991542"/>
            <a:ext cx="10546769" cy="1536700"/>
          </a:xfrm>
          <a:prstGeom prst="rect">
            <a:avLst/>
          </a:prstGeom>
        </p:spPr>
        <p:txBody>
          <a:bodyPr lIns="0" tIns="0" rIns="0" bIns="0" rtlCol="0" anchor="t">
            <a:spAutoFit/>
          </a:bodyPr>
          <a:lstStyle/>
          <a:p>
            <a:pPr algn="ctr">
              <a:lnSpc>
                <a:spcPts val="6049"/>
              </a:lnSpc>
            </a:pPr>
            <a:r>
              <a:rPr lang="en-US" sz="5499">
                <a:solidFill>
                  <a:srgbClr val="040404"/>
                </a:solidFill>
                <a:latin typeface="Lora Bold"/>
              </a:rPr>
              <a:t>ФУНДАМЕНТ БЕЛОРУССКОЙ ГОСУДАРСТВЕННОСТИ</a:t>
            </a:r>
          </a:p>
        </p:txBody>
      </p:sp>
      <p:sp>
        <p:nvSpPr>
          <p:cNvPr id="18" name="TextBox 18"/>
          <p:cNvSpPr txBox="1"/>
          <p:nvPr/>
        </p:nvSpPr>
        <p:spPr>
          <a:xfrm>
            <a:off x="7674850" y="5081522"/>
            <a:ext cx="9822280" cy="753617"/>
          </a:xfrm>
          <a:prstGeom prst="rect">
            <a:avLst/>
          </a:prstGeom>
        </p:spPr>
        <p:txBody>
          <a:bodyPr lIns="0" tIns="0" rIns="0" bIns="0" rtlCol="0" anchor="t">
            <a:spAutoFit/>
          </a:bodyPr>
          <a:lstStyle/>
          <a:p>
            <a:pPr algn="ctr">
              <a:lnSpc>
                <a:spcPts val="2870"/>
              </a:lnSpc>
            </a:pPr>
            <a:r>
              <a:rPr lang="en-US" sz="2899" spc="115">
                <a:solidFill>
                  <a:srgbClr val="040404"/>
                </a:solidFill>
                <a:latin typeface="Lora Bold"/>
              </a:rPr>
              <a:t> Народовластие в независимой Беларуси основано на глубоких исторических традициях.</a:t>
            </a:r>
          </a:p>
        </p:txBody>
      </p:sp>
      <p:sp>
        <p:nvSpPr>
          <p:cNvPr id="19" name="TextBox 19"/>
          <p:cNvSpPr txBox="1"/>
          <p:nvPr/>
        </p:nvSpPr>
        <p:spPr>
          <a:xfrm>
            <a:off x="16155491" y="8527601"/>
            <a:ext cx="742736" cy="674857"/>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4</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872654" y="2054567"/>
            <a:ext cx="1332444" cy="1332444"/>
          </a:xfrm>
          <a:custGeom>
            <a:avLst/>
            <a:gdLst/>
            <a:ahLst/>
            <a:cxnLst/>
            <a:rect l="l" t="t" r="r" b="b"/>
            <a:pathLst>
              <a:path w="1332444" h="1332444">
                <a:moveTo>
                  <a:pt x="0" y="0"/>
                </a:moveTo>
                <a:lnTo>
                  <a:pt x="1332444" y="0"/>
                </a:lnTo>
                <a:lnTo>
                  <a:pt x="1332444" y="1332444"/>
                </a:lnTo>
                <a:lnTo>
                  <a:pt x="0" y="1332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813710" y="-1902070"/>
            <a:ext cx="4129182" cy="4129182"/>
          </a:xfrm>
          <a:custGeom>
            <a:avLst/>
            <a:gdLst/>
            <a:ahLst/>
            <a:cxnLst/>
            <a:rect l="l" t="t" r="r" b="b"/>
            <a:pathLst>
              <a:path w="4129182" h="4129182">
                <a:moveTo>
                  <a:pt x="0" y="0"/>
                </a:moveTo>
                <a:lnTo>
                  <a:pt x="4129181" y="0"/>
                </a:lnTo>
                <a:lnTo>
                  <a:pt x="4129181" y="4129182"/>
                </a:lnTo>
                <a:lnTo>
                  <a:pt x="0" y="41291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16008302" y="8379810"/>
            <a:ext cx="1037114" cy="1037114"/>
          </a:xfrm>
          <a:custGeom>
            <a:avLst/>
            <a:gdLst/>
            <a:ahLst/>
            <a:cxnLst/>
            <a:rect l="l" t="t" r="r" b="b"/>
            <a:pathLst>
              <a:path w="1037114" h="1037114">
                <a:moveTo>
                  <a:pt x="0" y="0"/>
                </a:moveTo>
                <a:lnTo>
                  <a:pt x="1037114" y="0"/>
                </a:lnTo>
                <a:lnTo>
                  <a:pt x="1037114" y="1037113"/>
                </a:lnTo>
                <a:lnTo>
                  <a:pt x="0" y="10371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2988502" y="1394066"/>
            <a:ext cx="503619" cy="503619"/>
          </a:xfrm>
          <a:custGeom>
            <a:avLst/>
            <a:gdLst/>
            <a:ahLst/>
            <a:cxnLst/>
            <a:rect l="l" t="t" r="r" b="b"/>
            <a:pathLst>
              <a:path w="503619" h="503619">
                <a:moveTo>
                  <a:pt x="0" y="0"/>
                </a:moveTo>
                <a:lnTo>
                  <a:pt x="503619" y="0"/>
                </a:lnTo>
                <a:lnTo>
                  <a:pt x="503619" y="503620"/>
                </a:lnTo>
                <a:lnTo>
                  <a:pt x="0" y="5036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700000">
            <a:off x="3407081" y="806601"/>
            <a:ext cx="805238" cy="805238"/>
          </a:xfrm>
          <a:custGeom>
            <a:avLst/>
            <a:gdLst/>
            <a:ahLst/>
            <a:cxnLst/>
            <a:rect l="l" t="t" r="r" b="b"/>
            <a:pathLst>
              <a:path w="805238" h="805238">
                <a:moveTo>
                  <a:pt x="0" y="0"/>
                </a:moveTo>
                <a:lnTo>
                  <a:pt x="805238" y="0"/>
                </a:lnTo>
                <a:lnTo>
                  <a:pt x="805238" y="805237"/>
                </a:lnTo>
                <a:lnTo>
                  <a:pt x="0" y="8052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7859375" y="-267806"/>
            <a:ext cx="593949" cy="10899628"/>
            <a:chOff x="0" y="0"/>
            <a:chExt cx="156431" cy="2870684"/>
          </a:xfrm>
        </p:grpSpPr>
        <p:sp>
          <p:nvSpPr>
            <p:cNvPr id="8" name="Freeform 8"/>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9" name="TextBox 9"/>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10" name="Group 10"/>
          <p:cNvGrpSpPr/>
          <p:nvPr/>
        </p:nvGrpSpPr>
        <p:grpSpPr>
          <a:xfrm>
            <a:off x="966572" y="1717239"/>
            <a:ext cx="568616" cy="56861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3" name="Group 13"/>
          <p:cNvGrpSpPr>
            <a:grpSpLocks noChangeAspect="1"/>
          </p:cNvGrpSpPr>
          <p:nvPr/>
        </p:nvGrpSpPr>
        <p:grpSpPr>
          <a:xfrm>
            <a:off x="32551" y="2318477"/>
            <a:ext cx="7114525" cy="7114525"/>
            <a:chOff x="0" y="0"/>
            <a:chExt cx="6350000" cy="6350000"/>
          </a:xfrm>
        </p:grpSpPr>
        <p:sp>
          <p:nvSpPr>
            <p:cNvPr id="14" name="Freeform 14"/>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8"/>
              <a:stretch>
                <a:fillRect l="-28843" r="-28843"/>
              </a:stretch>
            </a:blipFill>
          </p:spPr>
        </p:sp>
        <p:sp>
          <p:nvSpPr>
            <p:cNvPr id="15" name="Freeform 15"/>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4F826F"/>
            </a:solidFill>
          </p:spPr>
        </p:sp>
      </p:grpSp>
      <p:sp>
        <p:nvSpPr>
          <p:cNvPr id="16" name="TextBox 16"/>
          <p:cNvSpPr txBox="1"/>
          <p:nvPr/>
        </p:nvSpPr>
        <p:spPr>
          <a:xfrm>
            <a:off x="7006904" y="3751904"/>
            <a:ext cx="10762098" cy="4880610"/>
          </a:xfrm>
          <a:prstGeom prst="rect">
            <a:avLst/>
          </a:prstGeom>
        </p:spPr>
        <p:txBody>
          <a:bodyPr lIns="0" tIns="0" rIns="0" bIns="0" rtlCol="0" anchor="t">
            <a:spAutoFit/>
          </a:bodyPr>
          <a:lstStyle/>
          <a:p>
            <a:pPr algn="ctr">
              <a:lnSpc>
                <a:spcPts val="4349"/>
              </a:lnSpc>
            </a:pPr>
            <a:r>
              <a:rPr lang="en-US" sz="2899" spc="115">
                <a:solidFill>
                  <a:srgbClr val="040404"/>
                </a:solidFill>
                <a:latin typeface="Lora Bold"/>
              </a:rPr>
              <a:t> Важное значение в последующем развитии народовластия имеет </a:t>
            </a:r>
          </a:p>
          <a:p>
            <a:pPr algn="ctr">
              <a:lnSpc>
                <a:spcPts val="4349"/>
              </a:lnSpc>
            </a:pPr>
            <a:r>
              <a:rPr lang="en-US" sz="2899" u="sng" spc="115">
                <a:solidFill>
                  <a:srgbClr val="040404"/>
                </a:solidFill>
                <a:latin typeface="Lora Bold Italics"/>
              </a:rPr>
              <a:t>Первый Всебелорусский съезд 1917 года.</a:t>
            </a:r>
            <a:r>
              <a:rPr lang="en-US" sz="2899" spc="115">
                <a:solidFill>
                  <a:srgbClr val="040404"/>
                </a:solidFill>
                <a:latin typeface="Lora Bold"/>
              </a:rPr>
              <a:t> </a:t>
            </a:r>
          </a:p>
          <a:p>
            <a:pPr algn="ctr">
              <a:lnSpc>
                <a:spcPts val="4349"/>
              </a:lnSpc>
            </a:pPr>
            <a:r>
              <a:rPr lang="en-US" sz="2899" spc="115">
                <a:solidFill>
                  <a:srgbClr val="040404"/>
                </a:solidFill>
                <a:latin typeface="Lora Bold"/>
              </a:rPr>
              <a:t>Это событие стало самым представительным форумом белорусского народа за всю предыдущую историю Беларуси. На съезде впервые было заявлено о намерении создать национальное белорусское государство. </a:t>
            </a:r>
          </a:p>
          <a:p>
            <a:pPr algn="ctr">
              <a:lnSpc>
                <a:spcPts val="4349"/>
              </a:lnSpc>
            </a:pPr>
            <a:endParaRPr lang="en-US" sz="2899" spc="115">
              <a:solidFill>
                <a:srgbClr val="040404"/>
              </a:solidFill>
              <a:latin typeface="Lora Bold"/>
            </a:endParaRPr>
          </a:p>
        </p:txBody>
      </p:sp>
      <p:sp>
        <p:nvSpPr>
          <p:cNvPr id="17" name="TextBox 17"/>
          <p:cNvSpPr txBox="1"/>
          <p:nvPr/>
        </p:nvSpPr>
        <p:spPr>
          <a:xfrm>
            <a:off x="16155491" y="8527601"/>
            <a:ext cx="742736" cy="674857"/>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5</a:t>
            </a:r>
          </a:p>
        </p:txBody>
      </p:sp>
      <p:sp>
        <p:nvSpPr>
          <p:cNvPr id="18" name="TextBox 18"/>
          <p:cNvSpPr txBox="1"/>
          <p:nvPr/>
        </p:nvSpPr>
        <p:spPr>
          <a:xfrm>
            <a:off x="4945434" y="725832"/>
            <a:ext cx="12913941" cy="2656205"/>
          </a:xfrm>
          <a:prstGeom prst="rect">
            <a:avLst/>
          </a:prstGeom>
        </p:spPr>
        <p:txBody>
          <a:bodyPr lIns="0" tIns="0" rIns="0" bIns="0" rtlCol="0" anchor="t">
            <a:spAutoFit/>
          </a:bodyPr>
          <a:lstStyle/>
          <a:p>
            <a:pPr algn="ctr">
              <a:lnSpc>
                <a:spcPts val="5199"/>
              </a:lnSpc>
            </a:pPr>
            <a:r>
              <a:rPr lang="en-US" sz="5199">
                <a:solidFill>
                  <a:srgbClr val="040404"/>
                </a:solidFill>
                <a:latin typeface="Lora Bold"/>
              </a:rPr>
              <a:t>Всебелорусское народное собрание стало современным воплощением идей народного вече в княжествах Древней Руси. </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2972439" y="-422769"/>
            <a:ext cx="4959103" cy="4959103"/>
          </a:xfrm>
          <a:custGeom>
            <a:avLst/>
            <a:gdLst/>
            <a:ahLst/>
            <a:cxnLst/>
            <a:rect l="l" t="t" r="r" b="b"/>
            <a:pathLst>
              <a:path w="4959103" h="4959103">
                <a:moveTo>
                  <a:pt x="0" y="0"/>
                </a:moveTo>
                <a:lnTo>
                  <a:pt x="4959103" y="0"/>
                </a:lnTo>
                <a:lnTo>
                  <a:pt x="4959103" y="4959103"/>
                </a:lnTo>
                <a:lnTo>
                  <a:pt x="0" y="4959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1292834" y="5943659"/>
            <a:ext cx="1836063" cy="1836063"/>
          </a:xfrm>
          <a:custGeom>
            <a:avLst/>
            <a:gdLst/>
            <a:ahLst/>
            <a:cxnLst/>
            <a:rect l="l" t="t" r="r" b="b"/>
            <a:pathLst>
              <a:path w="1836063" h="1836063">
                <a:moveTo>
                  <a:pt x="0" y="0"/>
                </a:moveTo>
                <a:lnTo>
                  <a:pt x="1836063" y="0"/>
                </a:lnTo>
                <a:lnTo>
                  <a:pt x="1836063" y="1836063"/>
                </a:lnTo>
                <a:lnTo>
                  <a:pt x="0" y="1836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16008302" y="8379810"/>
            <a:ext cx="1037114" cy="1037114"/>
          </a:xfrm>
          <a:custGeom>
            <a:avLst/>
            <a:gdLst/>
            <a:ahLst/>
            <a:cxnLst/>
            <a:rect l="l" t="t" r="r" b="b"/>
            <a:pathLst>
              <a:path w="1037114" h="1037114">
                <a:moveTo>
                  <a:pt x="0" y="0"/>
                </a:moveTo>
                <a:lnTo>
                  <a:pt x="1037114" y="0"/>
                </a:lnTo>
                <a:lnTo>
                  <a:pt x="1037114" y="1037113"/>
                </a:lnTo>
                <a:lnTo>
                  <a:pt x="0" y="10371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2871165">
            <a:off x="1815506" y="421219"/>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2700000">
            <a:off x="1254178" y="62883"/>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5834668" y="1168641"/>
            <a:ext cx="11786213" cy="6871965"/>
          </a:xfrm>
          <a:prstGeom prst="rect">
            <a:avLst/>
          </a:prstGeom>
        </p:spPr>
        <p:txBody>
          <a:bodyPr lIns="0" tIns="0" rIns="0" bIns="0" rtlCol="0" anchor="t">
            <a:spAutoFit/>
          </a:bodyPr>
          <a:lstStyle/>
          <a:p>
            <a:pPr algn="ctr">
              <a:lnSpc>
                <a:spcPts val="4509"/>
              </a:lnSpc>
            </a:pPr>
            <a:r>
              <a:rPr lang="en-US" sz="4099">
                <a:solidFill>
                  <a:srgbClr val="040404"/>
                </a:solidFill>
                <a:latin typeface="Lora"/>
              </a:rPr>
              <a:t>Особое место в истории нашей страны занимает подлинно демократическое </a:t>
            </a:r>
            <a:r>
              <a:rPr lang="en-US" sz="4099">
                <a:solidFill>
                  <a:srgbClr val="040404"/>
                </a:solidFill>
                <a:latin typeface="Lora Bold"/>
              </a:rPr>
              <a:t>Народное собрание Западной Беларуси 1939 года</a:t>
            </a:r>
            <a:r>
              <a:rPr lang="en-US" sz="4099">
                <a:solidFill>
                  <a:srgbClr val="040404"/>
                </a:solidFill>
                <a:latin typeface="Lora"/>
              </a:rPr>
              <a:t>, решившее судьбу людей, освобожденных Красной Армией от гнета панской Польши. </a:t>
            </a:r>
          </a:p>
          <a:p>
            <a:pPr algn="ctr">
              <a:lnSpc>
                <a:spcPts val="4509"/>
              </a:lnSpc>
            </a:pPr>
            <a:r>
              <a:rPr lang="en-US" sz="4099">
                <a:solidFill>
                  <a:srgbClr val="040404"/>
                </a:solidFill>
                <a:latin typeface="Lora"/>
              </a:rPr>
              <a:t>Тогда Беларусь впервые за всю историю стала территориально целостной республикой, что послужило важнейшим фактором для дальнейшего поступательного развития государственного строительства.</a:t>
            </a:r>
          </a:p>
          <a:p>
            <a:pPr>
              <a:lnSpc>
                <a:spcPts val="4509"/>
              </a:lnSpc>
            </a:pPr>
            <a:endParaRPr lang="en-US" sz="4099">
              <a:solidFill>
                <a:srgbClr val="040404"/>
              </a:solidFill>
              <a:latin typeface="Lora"/>
            </a:endParaRPr>
          </a:p>
        </p:txBody>
      </p:sp>
      <p:grpSp>
        <p:nvGrpSpPr>
          <p:cNvPr id="8" name="Group 8"/>
          <p:cNvGrpSpPr/>
          <p:nvPr/>
        </p:nvGrpSpPr>
        <p:grpSpPr>
          <a:xfrm>
            <a:off x="17859375" y="-267806"/>
            <a:ext cx="593949" cy="10899628"/>
            <a:chOff x="0" y="0"/>
            <a:chExt cx="156431" cy="2870684"/>
          </a:xfrm>
        </p:grpSpPr>
        <p:sp>
          <p:nvSpPr>
            <p:cNvPr id="9" name="Freeform 9"/>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10" name="TextBox 10"/>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sp>
        <p:nvSpPr>
          <p:cNvPr id="11" name="TextBox 11"/>
          <p:cNvSpPr txBox="1"/>
          <p:nvPr/>
        </p:nvSpPr>
        <p:spPr>
          <a:xfrm>
            <a:off x="16155491" y="8527601"/>
            <a:ext cx="742736" cy="674857"/>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6</a:t>
            </a:r>
          </a:p>
        </p:txBody>
      </p:sp>
      <p:grpSp>
        <p:nvGrpSpPr>
          <p:cNvPr id="12" name="Group 12"/>
          <p:cNvGrpSpPr/>
          <p:nvPr/>
        </p:nvGrpSpPr>
        <p:grpSpPr>
          <a:xfrm>
            <a:off x="-287634" y="4728670"/>
            <a:ext cx="575268" cy="57526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26F"/>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grpSp>
        <p:nvGrpSpPr>
          <p:cNvPr id="15" name="Group 15"/>
          <p:cNvGrpSpPr>
            <a:grpSpLocks noChangeAspect="1"/>
          </p:cNvGrpSpPr>
          <p:nvPr/>
        </p:nvGrpSpPr>
        <p:grpSpPr>
          <a:xfrm>
            <a:off x="385229" y="4585573"/>
            <a:ext cx="5592683" cy="5592683"/>
            <a:chOff x="0" y="0"/>
            <a:chExt cx="6350000" cy="6350000"/>
          </a:xfrm>
        </p:grpSpPr>
        <p:sp>
          <p:nvSpPr>
            <p:cNvPr id="16" name="Freeform 16"/>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8"/>
              <a:stretch>
                <a:fillRect l="-44561" t="-33690" r="-84817" b="-38119"/>
              </a:stretch>
            </a:blipFill>
          </p:spPr>
        </p:sp>
        <p:sp>
          <p:nvSpPr>
            <p:cNvPr id="17" name="Freeform 17"/>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4F826F"/>
            </a:solidFill>
          </p:spPr>
        </p:sp>
      </p:gr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2972439" y="-422769"/>
            <a:ext cx="4959103" cy="4959103"/>
          </a:xfrm>
          <a:custGeom>
            <a:avLst/>
            <a:gdLst/>
            <a:ahLst/>
            <a:cxnLst/>
            <a:rect l="l" t="t" r="r" b="b"/>
            <a:pathLst>
              <a:path w="4959103" h="4959103">
                <a:moveTo>
                  <a:pt x="0" y="0"/>
                </a:moveTo>
                <a:lnTo>
                  <a:pt x="4959103" y="0"/>
                </a:lnTo>
                <a:lnTo>
                  <a:pt x="4959103" y="4959103"/>
                </a:lnTo>
                <a:lnTo>
                  <a:pt x="0" y="4959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1292834" y="5943659"/>
            <a:ext cx="1836063" cy="1836063"/>
          </a:xfrm>
          <a:custGeom>
            <a:avLst/>
            <a:gdLst/>
            <a:ahLst/>
            <a:cxnLst/>
            <a:rect l="l" t="t" r="r" b="b"/>
            <a:pathLst>
              <a:path w="1836063" h="1836063">
                <a:moveTo>
                  <a:pt x="0" y="0"/>
                </a:moveTo>
                <a:lnTo>
                  <a:pt x="1836063" y="0"/>
                </a:lnTo>
                <a:lnTo>
                  <a:pt x="1836063" y="1836063"/>
                </a:lnTo>
                <a:lnTo>
                  <a:pt x="0" y="1836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16008302" y="8379810"/>
            <a:ext cx="1037114" cy="1037114"/>
          </a:xfrm>
          <a:custGeom>
            <a:avLst/>
            <a:gdLst/>
            <a:ahLst/>
            <a:cxnLst/>
            <a:rect l="l" t="t" r="r" b="b"/>
            <a:pathLst>
              <a:path w="1037114" h="1037114">
                <a:moveTo>
                  <a:pt x="0" y="0"/>
                </a:moveTo>
                <a:lnTo>
                  <a:pt x="1037114" y="0"/>
                </a:lnTo>
                <a:lnTo>
                  <a:pt x="1037114" y="1037113"/>
                </a:lnTo>
                <a:lnTo>
                  <a:pt x="0" y="10371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2871165">
            <a:off x="1815506" y="421219"/>
            <a:ext cx="503619" cy="503619"/>
          </a:xfrm>
          <a:custGeom>
            <a:avLst/>
            <a:gdLst/>
            <a:ahLst/>
            <a:cxnLst/>
            <a:rect l="l" t="t" r="r" b="b"/>
            <a:pathLst>
              <a:path w="503619" h="503619">
                <a:moveTo>
                  <a:pt x="0" y="0"/>
                </a:moveTo>
                <a:lnTo>
                  <a:pt x="503619" y="0"/>
                </a:lnTo>
                <a:lnTo>
                  <a:pt x="503619" y="503619"/>
                </a:lnTo>
                <a:lnTo>
                  <a:pt x="0" y="503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2700000">
            <a:off x="1254178" y="62883"/>
            <a:ext cx="1596704" cy="1596704"/>
          </a:xfrm>
          <a:custGeom>
            <a:avLst/>
            <a:gdLst/>
            <a:ahLst/>
            <a:cxnLst/>
            <a:rect l="l" t="t" r="r" b="b"/>
            <a:pathLst>
              <a:path w="1596704" h="1596704">
                <a:moveTo>
                  <a:pt x="0" y="0"/>
                </a:moveTo>
                <a:lnTo>
                  <a:pt x="1596704" y="0"/>
                </a:lnTo>
                <a:lnTo>
                  <a:pt x="1596704" y="1596704"/>
                </a:lnTo>
                <a:lnTo>
                  <a:pt x="0" y="159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7859375" y="-267806"/>
            <a:ext cx="593949" cy="10899628"/>
            <a:chOff x="0" y="0"/>
            <a:chExt cx="156431" cy="2870684"/>
          </a:xfrm>
        </p:grpSpPr>
        <p:sp>
          <p:nvSpPr>
            <p:cNvPr id="8" name="Freeform 8"/>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9" name="TextBox 9"/>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sp>
        <p:nvSpPr>
          <p:cNvPr id="10" name="TextBox 10"/>
          <p:cNvSpPr txBox="1"/>
          <p:nvPr/>
        </p:nvSpPr>
        <p:spPr>
          <a:xfrm>
            <a:off x="16155491" y="8527601"/>
            <a:ext cx="742736" cy="675006"/>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7</a:t>
            </a:r>
          </a:p>
        </p:txBody>
      </p:sp>
      <p:grpSp>
        <p:nvGrpSpPr>
          <p:cNvPr id="11" name="Group 11"/>
          <p:cNvGrpSpPr/>
          <p:nvPr/>
        </p:nvGrpSpPr>
        <p:grpSpPr>
          <a:xfrm>
            <a:off x="-287634" y="4728670"/>
            <a:ext cx="575268" cy="57526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26F"/>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14" name="TextBox 14"/>
          <p:cNvSpPr txBox="1"/>
          <p:nvPr/>
        </p:nvSpPr>
        <p:spPr>
          <a:xfrm>
            <a:off x="2052530" y="279258"/>
            <a:ext cx="15426075" cy="3583051"/>
          </a:xfrm>
          <a:prstGeom prst="rect">
            <a:avLst/>
          </a:prstGeom>
        </p:spPr>
        <p:txBody>
          <a:bodyPr lIns="0" tIns="0" rIns="0" bIns="0" rtlCol="0" anchor="t">
            <a:spAutoFit/>
          </a:bodyPr>
          <a:lstStyle/>
          <a:p>
            <a:pPr algn="ctr">
              <a:lnSpc>
                <a:spcPts val="3197"/>
              </a:lnSpc>
              <a:spcBef>
                <a:spcPct val="0"/>
              </a:spcBef>
            </a:pPr>
            <a:r>
              <a:rPr lang="en-US" sz="2300">
                <a:solidFill>
                  <a:srgbClr val="040404"/>
                </a:solidFill>
                <a:latin typeface="Lora"/>
              </a:rPr>
              <a:t>ПОСЛЕ ОБРЕТЕНИЯ БЕЛАРУСЬЮ НЕЗАВИСИМОСТИ ПЕРВАЯ ПОЛОВИНА </a:t>
            </a:r>
          </a:p>
          <a:p>
            <a:pPr algn="ctr">
              <a:lnSpc>
                <a:spcPts val="3197"/>
              </a:lnSpc>
              <a:spcBef>
                <a:spcPct val="0"/>
              </a:spcBef>
            </a:pPr>
            <a:r>
              <a:rPr lang="en-US" sz="2300">
                <a:solidFill>
                  <a:srgbClr val="040404"/>
                </a:solidFill>
                <a:latin typeface="Lora"/>
              </a:rPr>
              <a:t>1990-Х ГГ. БЫЛА ВРЕМЕНЕМ ЭКОНОМИЧЕСКОГО ХАОСА И ПОЛИТИЧЕСКИХ АВАНТЮР, СОЦИАЛЬНЫХ НЕУРЯДИЦ, ПОИСКА СОБСТВЕННОЙ МОДЕЛИ РАЗВИТИЯ. В ТОТ ПЕРИОД ВЕРХОВНЫЙ СОВЕТ ОБЛАДАЛ ПРАКТИЧЕСКИ НИЧЕМ НЕ ОГРАНИЧЕННОЙ ВЛАСТЬЮ В СТРАНЕ. И ДАЛЕКО НЕ ВСЕ ЭТОЙ ВЛАСТЬЮ ХОТЕЛИ ДЕЛИТЬСЯ. СЛАБОСТЬ ГОСУДАРСТВЕННОГО АППАРАТА И ПРАВОВОЙ НИГИЛИЗМ ПОРОЖДАЛИ РАЗГУЛ КОРРУПЦИИ И ОРГАНИЗОВАННОЙ ПРЕСТУПНОСТИ. ТОГДА, В УЖЕ В ДАЛЕКОМ 1996 ГОДУ, ПРОТИВОРЕЧИЯ МЕЖДУ ГЛАВОЙ ГОСУДАРСТВА И ТАК И НЕ УМЕРИВШИМ СВОИ НЕПОМЕРНЫЕ АМБИЦИИ ВЕРХОВНЫМ СОВЕТОМ ОБОСТРИЛИСЬ НАСТОЛЬКО, ЧТО ПЕРЕЖИВАВШАЯ ОСТРЫЙ ЭКОНОМИЧЕСКИЙ КРИЗИС СТРАНА ВСТУПИЛА В ПОЛОСУ ПОЛИТИЧЕСКОГО КОНФЛИКТА.</a:t>
            </a:r>
          </a:p>
        </p:txBody>
      </p:sp>
      <p:sp>
        <p:nvSpPr>
          <p:cNvPr id="15" name="TextBox 15"/>
          <p:cNvSpPr txBox="1"/>
          <p:nvPr/>
        </p:nvSpPr>
        <p:spPr>
          <a:xfrm>
            <a:off x="1003750" y="4457803"/>
            <a:ext cx="14710408" cy="5071745"/>
          </a:xfrm>
          <a:prstGeom prst="rect">
            <a:avLst/>
          </a:prstGeom>
        </p:spPr>
        <p:txBody>
          <a:bodyPr lIns="0" tIns="0" rIns="0" bIns="0" rtlCol="0" anchor="t">
            <a:spAutoFit/>
          </a:bodyPr>
          <a:lstStyle/>
          <a:p>
            <a:pPr algn="ctr">
              <a:lnSpc>
                <a:spcPts val="2860"/>
              </a:lnSpc>
            </a:pPr>
            <a:r>
              <a:rPr lang="en-US" sz="2600">
                <a:solidFill>
                  <a:srgbClr val="040404"/>
                </a:solidFill>
                <a:latin typeface="Lora Bold"/>
              </a:rPr>
              <a:t> Для выхода из этой ситуации Президент А.Г.Лукашенко принял решение напрямую обратиться к белорусскому народу, предложив власти и народу сообща решить назревшие проблемы развития общества.</a:t>
            </a:r>
          </a:p>
          <a:p>
            <a:pPr algn="ctr">
              <a:lnSpc>
                <a:spcPts val="2860"/>
              </a:lnSpc>
            </a:pPr>
            <a:r>
              <a:rPr lang="en-US" sz="2600">
                <a:solidFill>
                  <a:srgbClr val="040404"/>
                </a:solidFill>
                <a:latin typeface="Lora Bold"/>
              </a:rPr>
              <a:t> </a:t>
            </a:r>
          </a:p>
          <a:p>
            <a:pPr algn="ctr">
              <a:lnSpc>
                <a:spcPts val="2860"/>
              </a:lnSpc>
            </a:pPr>
            <a:r>
              <a:rPr lang="en-US" sz="2600">
                <a:solidFill>
                  <a:srgbClr val="040404"/>
                </a:solidFill>
                <a:latin typeface="Lora Bold"/>
              </a:rPr>
              <a:t>До того, как вынести вопрос о создании президентской республики на референдум, в Беларуси было проведено знаковое мероприятие – в 1996 году в г.Минске состоялось первое Всебелорусское народное собрание. Оно было сформировано путем свободных демократических выборов. </a:t>
            </a:r>
          </a:p>
          <a:p>
            <a:pPr algn="ctr">
              <a:lnSpc>
                <a:spcPts val="2860"/>
              </a:lnSpc>
            </a:pPr>
            <a:endParaRPr lang="en-US" sz="2600">
              <a:solidFill>
                <a:srgbClr val="040404"/>
              </a:solidFill>
              <a:latin typeface="Lora Bold"/>
            </a:endParaRPr>
          </a:p>
          <a:p>
            <a:pPr algn="ctr">
              <a:lnSpc>
                <a:spcPts val="2860"/>
              </a:lnSpc>
            </a:pPr>
            <a:r>
              <a:rPr lang="en-US" sz="2600">
                <a:solidFill>
                  <a:srgbClr val="040404"/>
                </a:solidFill>
                <a:latin typeface="Lora Bold"/>
              </a:rPr>
              <a:t>Само название президентского доклада – «Только народ вправе решать свою судьбу» – предопределило не только суть возникшего нового политического института независимой Беларуси, но и магистральный смысл всей общественно-политической жизни страны. </a:t>
            </a:r>
          </a:p>
          <a:p>
            <a:pPr algn="ctr">
              <a:lnSpc>
                <a:spcPts val="2860"/>
              </a:lnSpc>
            </a:pPr>
            <a:endParaRPr lang="en-US" sz="2600">
              <a:solidFill>
                <a:srgbClr val="040404"/>
              </a:solidFill>
              <a:latin typeface="Lora Bold"/>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872654" y="2054567"/>
            <a:ext cx="1332444" cy="1332444"/>
          </a:xfrm>
          <a:custGeom>
            <a:avLst/>
            <a:gdLst/>
            <a:ahLst/>
            <a:cxnLst/>
            <a:rect l="l" t="t" r="r" b="b"/>
            <a:pathLst>
              <a:path w="1332444" h="1332444">
                <a:moveTo>
                  <a:pt x="0" y="0"/>
                </a:moveTo>
                <a:lnTo>
                  <a:pt x="1332444" y="0"/>
                </a:lnTo>
                <a:lnTo>
                  <a:pt x="1332444" y="1332444"/>
                </a:lnTo>
                <a:lnTo>
                  <a:pt x="0" y="1332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813710" y="-1902070"/>
            <a:ext cx="4129182" cy="4129182"/>
          </a:xfrm>
          <a:custGeom>
            <a:avLst/>
            <a:gdLst/>
            <a:ahLst/>
            <a:cxnLst/>
            <a:rect l="l" t="t" r="r" b="b"/>
            <a:pathLst>
              <a:path w="4129182" h="4129182">
                <a:moveTo>
                  <a:pt x="0" y="0"/>
                </a:moveTo>
                <a:lnTo>
                  <a:pt x="4129181" y="0"/>
                </a:lnTo>
                <a:lnTo>
                  <a:pt x="4129181" y="4129182"/>
                </a:lnTo>
                <a:lnTo>
                  <a:pt x="0" y="41291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700000">
            <a:off x="-1098018" y="9889239"/>
            <a:ext cx="4129182" cy="4129182"/>
          </a:xfrm>
          <a:custGeom>
            <a:avLst/>
            <a:gdLst/>
            <a:ahLst/>
            <a:cxnLst/>
            <a:rect l="l" t="t" r="r" b="b"/>
            <a:pathLst>
              <a:path w="4129182" h="4129182">
                <a:moveTo>
                  <a:pt x="0" y="0"/>
                </a:moveTo>
                <a:lnTo>
                  <a:pt x="4129181" y="0"/>
                </a:lnTo>
                <a:lnTo>
                  <a:pt x="4129181" y="4129182"/>
                </a:lnTo>
                <a:lnTo>
                  <a:pt x="0" y="41291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871165">
            <a:off x="2988502" y="1394066"/>
            <a:ext cx="503619" cy="503619"/>
          </a:xfrm>
          <a:custGeom>
            <a:avLst/>
            <a:gdLst/>
            <a:ahLst/>
            <a:cxnLst/>
            <a:rect l="l" t="t" r="r" b="b"/>
            <a:pathLst>
              <a:path w="503619" h="503619">
                <a:moveTo>
                  <a:pt x="0" y="0"/>
                </a:moveTo>
                <a:lnTo>
                  <a:pt x="503619" y="0"/>
                </a:lnTo>
                <a:lnTo>
                  <a:pt x="503619" y="503620"/>
                </a:lnTo>
                <a:lnTo>
                  <a:pt x="0" y="5036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700000">
            <a:off x="3407081" y="806601"/>
            <a:ext cx="805238" cy="805238"/>
          </a:xfrm>
          <a:custGeom>
            <a:avLst/>
            <a:gdLst/>
            <a:ahLst/>
            <a:cxnLst/>
            <a:rect l="l" t="t" r="r" b="b"/>
            <a:pathLst>
              <a:path w="805238" h="805238">
                <a:moveTo>
                  <a:pt x="0" y="0"/>
                </a:moveTo>
                <a:lnTo>
                  <a:pt x="805238" y="0"/>
                </a:lnTo>
                <a:lnTo>
                  <a:pt x="805238" y="805237"/>
                </a:lnTo>
                <a:lnTo>
                  <a:pt x="0" y="8052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2700000">
            <a:off x="2011115" y="9425070"/>
            <a:ext cx="805238" cy="805238"/>
          </a:xfrm>
          <a:custGeom>
            <a:avLst/>
            <a:gdLst/>
            <a:ahLst/>
            <a:cxnLst/>
            <a:rect l="l" t="t" r="r" b="b"/>
            <a:pathLst>
              <a:path w="805238" h="805238">
                <a:moveTo>
                  <a:pt x="0" y="0"/>
                </a:moveTo>
                <a:lnTo>
                  <a:pt x="805238" y="0"/>
                </a:lnTo>
                <a:lnTo>
                  <a:pt x="805238" y="805238"/>
                </a:lnTo>
                <a:lnTo>
                  <a:pt x="0" y="8052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 name="Group 8"/>
          <p:cNvGrpSpPr/>
          <p:nvPr/>
        </p:nvGrpSpPr>
        <p:grpSpPr>
          <a:xfrm>
            <a:off x="17859375" y="-267806"/>
            <a:ext cx="593949" cy="10899628"/>
            <a:chOff x="0" y="0"/>
            <a:chExt cx="156431" cy="2870684"/>
          </a:xfrm>
        </p:grpSpPr>
        <p:sp>
          <p:nvSpPr>
            <p:cNvPr id="9" name="Freeform 9"/>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10" name="TextBox 10"/>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11" name="Group 11"/>
          <p:cNvGrpSpPr/>
          <p:nvPr/>
        </p:nvGrpSpPr>
        <p:grpSpPr>
          <a:xfrm>
            <a:off x="966572" y="1717239"/>
            <a:ext cx="568616" cy="56861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14" name="TextBox 14"/>
          <p:cNvSpPr txBox="1"/>
          <p:nvPr/>
        </p:nvSpPr>
        <p:spPr>
          <a:xfrm>
            <a:off x="8621712" y="2308377"/>
            <a:ext cx="2072554" cy="399288"/>
          </a:xfrm>
          <a:prstGeom prst="rect">
            <a:avLst/>
          </a:prstGeom>
        </p:spPr>
        <p:txBody>
          <a:bodyPr lIns="0" tIns="0" rIns="0" bIns="0" rtlCol="0" anchor="t">
            <a:spAutoFit/>
          </a:bodyPr>
          <a:lstStyle/>
          <a:p>
            <a:pPr>
              <a:lnSpc>
                <a:spcPts val="3336"/>
              </a:lnSpc>
            </a:pPr>
            <a:r>
              <a:rPr lang="en-US" sz="2400">
                <a:solidFill>
                  <a:srgbClr val="F2F2F0"/>
                </a:solidFill>
                <a:latin typeface="Garet Ultra-Bold"/>
              </a:rPr>
              <a:t>2020</a:t>
            </a:r>
          </a:p>
        </p:txBody>
      </p:sp>
      <p:sp>
        <p:nvSpPr>
          <p:cNvPr id="15" name="TextBox 15"/>
          <p:cNvSpPr txBox="1"/>
          <p:nvPr/>
        </p:nvSpPr>
        <p:spPr>
          <a:xfrm>
            <a:off x="9692131" y="4377742"/>
            <a:ext cx="2072554" cy="399288"/>
          </a:xfrm>
          <a:prstGeom prst="rect">
            <a:avLst/>
          </a:prstGeom>
        </p:spPr>
        <p:txBody>
          <a:bodyPr lIns="0" tIns="0" rIns="0" bIns="0" rtlCol="0" anchor="t">
            <a:spAutoFit/>
          </a:bodyPr>
          <a:lstStyle/>
          <a:p>
            <a:pPr>
              <a:lnSpc>
                <a:spcPts val="3336"/>
              </a:lnSpc>
            </a:pPr>
            <a:r>
              <a:rPr lang="en-US" sz="2400">
                <a:solidFill>
                  <a:srgbClr val="F2F2F0"/>
                </a:solidFill>
                <a:latin typeface="Garet Ultra-Bold"/>
              </a:rPr>
              <a:t>2021</a:t>
            </a:r>
          </a:p>
        </p:txBody>
      </p:sp>
      <p:sp>
        <p:nvSpPr>
          <p:cNvPr id="16" name="TextBox 16"/>
          <p:cNvSpPr txBox="1"/>
          <p:nvPr/>
        </p:nvSpPr>
        <p:spPr>
          <a:xfrm>
            <a:off x="140280" y="4051819"/>
            <a:ext cx="11249231" cy="3197225"/>
          </a:xfrm>
          <a:prstGeom prst="rect">
            <a:avLst/>
          </a:prstGeom>
        </p:spPr>
        <p:txBody>
          <a:bodyPr lIns="0" tIns="0" rIns="0" bIns="0" rtlCol="0" anchor="t">
            <a:spAutoFit/>
          </a:bodyPr>
          <a:lstStyle/>
          <a:p>
            <a:pPr algn="ctr">
              <a:lnSpc>
                <a:spcPts val="3174"/>
              </a:lnSpc>
            </a:pPr>
            <a:r>
              <a:rPr lang="en-US" sz="2499" spc="99">
                <a:solidFill>
                  <a:srgbClr val="040404"/>
                </a:solidFill>
                <a:latin typeface="Lora Bold"/>
              </a:rPr>
              <a:t> Собрание предоставило гражданам возможность непосредственного обсуждения и принятия решений по наиболее актуальным вопросам жизни государства и общества. </a:t>
            </a:r>
          </a:p>
          <a:p>
            <a:pPr algn="ctr">
              <a:lnSpc>
                <a:spcPts val="3174"/>
              </a:lnSpc>
            </a:pPr>
            <a:r>
              <a:rPr lang="en-US" sz="2499" spc="99">
                <a:solidFill>
                  <a:srgbClr val="040404"/>
                </a:solidFill>
                <a:latin typeface="Lora Bold"/>
              </a:rPr>
              <a:t>Белорусское политическое пространство стало приобретать все больше черт народной демократии, когда полноценным хозяином страны является народ.</a:t>
            </a:r>
          </a:p>
          <a:p>
            <a:pPr algn="ctr">
              <a:lnSpc>
                <a:spcPts val="3174"/>
              </a:lnSpc>
            </a:pPr>
            <a:r>
              <a:rPr lang="en-US" sz="2499" spc="99">
                <a:solidFill>
                  <a:srgbClr val="040404"/>
                </a:solidFill>
                <a:latin typeface="Lora Bold"/>
              </a:rPr>
              <a:t>ВНС стало подлинным коллективным органом управления государством. </a:t>
            </a:r>
          </a:p>
        </p:txBody>
      </p:sp>
      <p:grpSp>
        <p:nvGrpSpPr>
          <p:cNvPr id="17" name="Group 17"/>
          <p:cNvGrpSpPr/>
          <p:nvPr/>
        </p:nvGrpSpPr>
        <p:grpSpPr>
          <a:xfrm>
            <a:off x="16394493" y="8822118"/>
            <a:ext cx="1464882" cy="1464882"/>
            <a:chOff x="0" y="0"/>
            <a:chExt cx="1953177" cy="1953177"/>
          </a:xfrm>
        </p:grpSpPr>
        <p:sp>
          <p:nvSpPr>
            <p:cNvPr id="18" name="Freeform 18"/>
            <p:cNvSpPr/>
            <p:nvPr/>
          </p:nvSpPr>
          <p:spPr>
            <a:xfrm rot="2871165">
              <a:off x="285179" y="285179"/>
              <a:ext cx="1382818" cy="1382818"/>
            </a:xfrm>
            <a:custGeom>
              <a:avLst/>
              <a:gdLst/>
              <a:ahLst/>
              <a:cxnLst/>
              <a:rect l="l" t="t" r="r" b="b"/>
              <a:pathLst>
                <a:path w="1382818" h="1382818">
                  <a:moveTo>
                    <a:pt x="0" y="0"/>
                  </a:moveTo>
                  <a:lnTo>
                    <a:pt x="1382818" y="0"/>
                  </a:lnTo>
                  <a:lnTo>
                    <a:pt x="1382818" y="1382818"/>
                  </a:lnTo>
                  <a:lnTo>
                    <a:pt x="0" y="1382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TextBox 19"/>
            <p:cNvSpPr txBox="1"/>
            <p:nvPr/>
          </p:nvSpPr>
          <p:spPr>
            <a:xfrm>
              <a:off x="481431" y="504459"/>
              <a:ext cx="990314" cy="877783"/>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8</a:t>
              </a:r>
            </a:p>
          </p:txBody>
        </p:sp>
      </p:grpSp>
      <p:grpSp>
        <p:nvGrpSpPr>
          <p:cNvPr id="20" name="Group 20"/>
          <p:cNvGrpSpPr/>
          <p:nvPr/>
        </p:nvGrpSpPr>
        <p:grpSpPr>
          <a:xfrm>
            <a:off x="4371654" y="103833"/>
            <a:ext cx="6322612" cy="1792939"/>
            <a:chOff x="0" y="0"/>
            <a:chExt cx="8430149" cy="2390585"/>
          </a:xfrm>
        </p:grpSpPr>
        <p:grpSp>
          <p:nvGrpSpPr>
            <p:cNvPr id="21" name="Group 21"/>
            <p:cNvGrpSpPr/>
            <p:nvPr/>
          </p:nvGrpSpPr>
          <p:grpSpPr>
            <a:xfrm>
              <a:off x="0" y="0"/>
              <a:ext cx="8430149" cy="2390585"/>
              <a:chOff x="0" y="0"/>
              <a:chExt cx="1665215" cy="472214"/>
            </a:xfrm>
          </p:grpSpPr>
          <p:sp>
            <p:nvSpPr>
              <p:cNvPr id="22" name="Freeform 22"/>
              <p:cNvSpPr/>
              <p:nvPr/>
            </p:nvSpPr>
            <p:spPr>
              <a:xfrm>
                <a:off x="0" y="0"/>
                <a:ext cx="1665215" cy="472214"/>
              </a:xfrm>
              <a:custGeom>
                <a:avLst/>
                <a:gdLst/>
                <a:ahLst/>
                <a:cxnLst/>
                <a:rect l="l" t="t" r="r" b="b"/>
                <a:pathLst>
                  <a:path w="1665215" h="472214">
                    <a:moveTo>
                      <a:pt x="36734" y="0"/>
                    </a:moveTo>
                    <a:lnTo>
                      <a:pt x="1628480" y="0"/>
                    </a:lnTo>
                    <a:cubicBezTo>
                      <a:pt x="1638223" y="0"/>
                      <a:pt x="1647566" y="3870"/>
                      <a:pt x="1654455" y="10759"/>
                    </a:cubicBezTo>
                    <a:cubicBezTo>
                      <a:pt x="1661344" y="17648"/>
                      <a:pt x="1665215" y="26992"/>
                      <a:pt x="1665215" y="36734"/>
                    </a:cubicBezTo>
                    <a:lnTo>
                      <a:pt x="1665215" y="435480"/>
                    </a:lnTo>
                    <a:cubicBezTo>
                      <a:pt x="1665215" y="455768"/>
                      <a:pt x="1648768" y="472214"/>
                      <a:pt x="1628480" y="472214"/>
                    </a:cubicBezTo>
                    <a:lnTo>
                      <a:pt x="36734" y="472214"/>
                    </a:lnTo>
                    <a:cubicBezTo>
                      <a:pt x="16447" y="472214"/>
                      <a:pt x="0" y="455768"/>
                      <a:pt x="0" y="435480"/>
                    </a:cubicBezTo>
                    <a:lnTo>
                      <a:pt x="0" y="36734"/>
                    </a:lnTo>
                    <a:cubicBezTo>
                      <a:pt x="0" y="16447"/>
                      <a:pt x="16447" y="0"/>
                      <a:pt x="36734" y="0"/>
                    </a:cubicBezTo>
                    <a:close/>
                  </a:path>
                </a:pathLst>
              </a:custGeom>
              <a:solidFill>
                <a:srgbClr val="4F826F"/>
              </a:solidFill>
            </p:spPr>
          </p:sp>
          <p:sp>
            <p:nvSpPr>
              <p:cNvPr id="23" name="TextBox 23"/>
              <p:cNvSpPr txBox="1"/>
              <p:nvPr/>
            </p:nvSpPr>
            <p:spPr>
              <a:xfrm>
                <a:off x="0" y="-47625"/>
                <a:ext cx="1665215" cy="519839"/>
              </a:xfrm>
              <a:prstGeom prst="rect">
                <a:avLst/>
              </a:prstGeom>
            </p:spPr>
            <p:txBody>
              <a:bodyPr lIns="50800" tIns="50800" rIns="50800" bIns="50800" rtlCol="0" anchor="ctr"/>
              <a:lstStyle/>
              <a:p>
                <a:pPr algn="ctr">
                  <a:lnSpc>
                    <a:spcPts val="3336"/>
                  </a:lnSpc>
                </a:pPr>
                <a:endParaRPr/>
              </a:p>
            </p:txBody>
          </p:sp>
        </p:grpSp>
        <p:sp>
          <p:nvSpPr>
            <p:cNvPr id="24" name="TextBox 24"/>
            <p:cNvSpPr txBox="1"/>
            <p:nvPr/>
          </p:nvSpPr>
          <p:spPr>
            <a:xfrm>
              <a:off x="107411" y="1109567"/>
              <a:ext cx="8322738" cy="888364"/>
            </a:xfrm>
            <a:prstGeom prst="rect">
              <a:avLst/>
            </a:prstGeom>
          </p:spPr>
          <p:txBody>
            <a:bodyPr lIns="0" tIns="0" rIns="0" bIns="0" rtlCol="0" anchor="t">
              <a:spAutoFit/>
            </a:bodyPr>
            <a:lstStyle/>
            <a:p>
              <a:pPr>
                <a:lnSpc>
                  <a:spcPts val="2880"/>
                </a:lnSpc>
              </a:pPr>
              <a:r>
                <a:rPr lang="en-US" sz="1600" spc="64">
                  <a:solidFill>
                    <a:srgbClr val="F2F2F0"/>
                  </a:solidFill>
                  <a:latin typeface="Lora Bold"/>
                </a:rPr>
                <a:t>определение стратегии развития страны с акцентом на социально ориентированную рыночную экономику;</a:t>
              </a:r>
            </a:p>
          </p:txBody>
        </p:sp>
        <p:sp>
          <p:nvSpPr>
            <p:cNvPr id="25" name="TextBox 25"/>
            <p:cNvSpPr txBox="1"/>
            <p:nvPr/>
          </p:nvSpPr>
          <p:spPr>
            <a:xfrm>
              <a:off x="495157" y="241058"/>
              <a:ext cx="6748901" cy="519684"/>
            </a:xfrm>
            <a:prstGeom prst="rect">
              <a:avLst/>
            </a:prstGeom>
          </p:spPr>
          <p:txBody>
            <a:bodyPr lIns="0" tIns="0" rIns="0" bIns="0" rtlCol="0" anchor="t">
              <a:spAutoFit/>
            </a:bodyPr>
            <a:lstStyle/>
            <a:p>
              <a:pPr>
                <a:lnSpc>
                  <a:spcPts val="3336"/>
                </a:lnSpc>
              </a:pPr>
              <a:r>
                <a:rPr lang="en-US" sz="2400">
                  <a:solidFill>
                    <a:srgbClr val="F2F2F0"/>
                  </a:solidFill>
                  <a:latin typeface="Garet Ultra-Bold"/>
                </a:rPr>
                <a:t>ПЕРВОЕ ВНС (19–20.10.1996)</a:t>
              </a:r>
            </a:p>
          </p:txBody>
        </p:sp>
      </p:grpSp>
      <p:grpSp>
        <p:nvGrpSpPr>
          <p:cNvPr id="26" name="Group 26"/>
          <p:cNvGrpSpPr/>
          <p:nvPr/>
        </p:nvGrpSpPr>
        <p:grpSpPr>
          <a:xfrm>
            <a:off x="10728408" y="103707"/>
            <a:ext cx="6469865" cy="1792939"/>
            <a:chOff x="0" y="0"/>
            <a:chExt cx="8626486" cy="2390585"/>
          </a:xfrm>
        </p:grpSpPr>
        <p:grpSp>
          <p:nvGrpSpPr>
            <p:cNvPr id="27" name="Group 27"/>
            <p:cNvGrpSpPr/>
            <p:nvPr/>
          </p:nvGrpSpPr>
          <p:grpSpPr>
            <a:xfrm>
              <a:off x="0" y="0"/>
              <a:ext cx="7826386" cy="2390585"/>
              <a:chOff x="0" y="0"/>
              <a:chExt cx="1545953" cy="472214"/>
            </a:xfrm>
          </p:grpSpPr>
          <p:sp>
            <p:nvSpPr>
              <p:cNvPr id="28" name="Freeform 28"/>
              <p:cNvSpPr/>
              <p:nvPr/>
            </p:nvSpPr>
            <p:spPr>
              <a:xfrm>
                <a:off x="0" y="0"/>
                <a:ext cx="1545953" cy="472214"/>
              </a:xfrm>
              <a:custGeom>
                <a:avLst/>
                <a:gdLst/>
                <a:ahLst/>
                <a:cxnLst/>
                <a:rect l="l" t="t" r="r" b="b"/>
                <a:pathLst>
                  <a:path w="1545953" h="472214">
                    <a:moveTo>
                      <a:pt x="39568" y="0"/>
                    </a:moveTo>
                    <a:lnTo>
                      <a:pt x="1506385" y="0"/>
                    </a:lnTo>
                    <a:cubicBezTo>
                      <a:pt x="1516879" y="0"/>
                      <a:pt x="1526943" y="4169"/>
                      <a:pt x="1534364" y="11589"/>
                    </a:cubicBezTo>
                    <a:cubicBezTo>
                      <a:pt x="1541784" y="19010"/>
                      <a:pt x="1545953" y="29074"/>
                      <a:pt x="1545953" y="39568"/>
                    </a:cubicBezTo>
                    <a:lnTo>
                      <a:pt x="1545953" y="432646"/>
                    </a:lnTo>
                    <a:cubicBezTo>
                      <a:pt x="1545953" y="443140"/>
                      <a:pt x="1541784" y="453205"/>
                      <a:pt x="1534364" y="460625"/>
                    </a:cubicBezTo>
                    <a:cubicBezTo>
                      <a:pt x="1526943" y="468046"/>
                      <a:pt x="1516879" y="472214"/>
                      <a:pt x="1506385" y="472214"/>
                    </a:cubicBezTo>
                    <a:lnTo>
                      <a:pt x="39568" y="472214"/>
                    </a:lnTo>
                    <a:cubicBezTo>
                      <a:pt x="17715" y="472214"/>
                      <a:pt x="0" y="454499"/>
                      <a:pt x="0" y="432646"/>
                    </a:cubicBezTo>
                    <a:lnTo>
                      <a:pt x="0" y="39568"/>
                    </a:lnTo>
                    <a:cubicBezTo>
                      <a:pt x="0" y="29074"/>
                      <a:pt x="4169" y="19010"/>
                      <a:pt x="11589" y="11589"/>
                    </a:cubicBezTo>
                    <a:cubicBezTo>
                      <a:pt x="19010" y="4169"/>
                      <a:pt x="29074" y="0"/>
                      <a:pt x="39568" y="0"/>
                    </a:cubicBezTo>
                    <a:close/>
                  </a:path>
                </a:pathLst>
              </a:custGeom>
              <a:solidFill>
                <a:srgbClr val="4F826F"/>
              </a:solidFill>
            </p:spPr>
          </p:sp>
          <p:sp>
            <p:nvSpPr>
              <p:cNvPr id="29" name="TextBox 29"/>
              <p:cNvSpPr txBox="1"/>
              <p:nvPr/>
            </p:nvSpPr>
            <p:spPr>
              <a:xfrm>
                <a:off x="0" y="-47625"/>
                <a:ext cx="1545953" cy="519839"/>
              </a:xfrm>
              <a:prstGeom prst="rect">
                <a:avLst/>
              </a:prstGeom>
            </p:spPr>
            <p:txBody>
              <a:bodyPr lIns="50800" tIns="50800" rIns="50800" bIns="50800" rtlCol="0" anchor="ctr"/>
              <a:lstStyle/>
              <a:p>
                <a:pPr algn="ctr">
                  <a:lnSpc>
                    <a:spcPts val="3336"/>
                  </a:lnSpc>
                </a:pPr>
                <a:endParaRPr/>
              </a:p>
            </p:txBody>
          </p:sp>
        </p:grpSp>
        <p:sp>
          <p:nvSpPr>
            <p:cNvPr id="30" name="TextBox 30"/>
            <p:cNvSpPr txBox="1"/>
            <p:nvPr/>
          </p:nvSpPr>
          <p:spPr>
            <a:xfrm>
              <a:off x="495157" y="241058"/>
              <a:ext cx="6430909" cy="519684"/>
            </a:xfrm>
            <a:prstGeom prst="rect">
              <a:avLst/>
            </a:prstGeom>
          </p:spPr>
          <p:txBody>
            <a:bodyPr lIns="0" tIns="0" rIns="0" bIns="0" rtlCol="0" anchor="t">
              <a:spAutoFit/>
            </a:bodyPr>
            <a:lstStyle/>
            <a:p>
              <a:pPr>
                <a:lnSpc>
                  <a:spcPts val="3336"/>
                </a:lnSpc>
              </a:pPr>
              <a:r>
                <a:rPr lang="en-US" sz="2400">
                  <a:solidFill>
                    <a:srgbClr val="F2F2F0"/>
                  </a:solidFill>
                  <a:latin typeface="Garet Ultra-Bold"/>
                </a:rPr>
                <a:t>ВТОРОЕ ВНС (18–19.05.2001)</a:t>
              </a:r>
            </a:p>
          </p:txBody>
        </p:sp>
        <p:sp>
          <p:nvSpPr>
            <p:cNvPr id="31" name="TextBox 31"/>
            <p:cNvSpPr txBox="1"/>
            <p:nvPr/>
          </p:nvSpPr>
          <p:spPr>
            <a:xfrm>
              <a:off x="303748" y="1139537"/>
              <a:ext cx="8322738" cy="888364"/>
            </a:xfrm>
            <a:prstGeom prst="rect">
              <a:avLst/>
            </a:prstGeom>
          </p:spPr>
          <p:txBody>
            <a:bodyPr lIns="0" tIns="0" rIns="0" bIns="0" rtlCol="0" anchor="t">
              <a:spAutoFit/>
            </a:bodyPr>
            <a:lstStyle/>
            <a:p>
              <a:pPr>
                <a:lnSpc>
                  <a:spcPts val="2880"/>
                </a:lnSpc>
              </a:pPr>
              <a:r>
                <a:rPr lang="en-US" sz="1600" spc="64">
                  <a:solidFill>
                    <a:srgbClr val="F2F2F0"/>
                  </a:solidFill>
                  <a:latin typeface="Lora Bold"/>
                </a:rPr>
                <a:t>продовольственная безопасность, экспорт, жилье, инновации и инвестиции;</a:t>
              </a:r>
            </a:p>
          </p:txBody>
        </p:sp>
      </p:grpSp>
      <p:grpSp>
        <p:nvGrpSpPr>
          <p:cNvPr id="32" name="Group 32"/>
          <p:cNvGrpSpPr/>
          <p:nvPr/>
        </p:nvGrpSpPr>
        <p:grpSpPr>
          <a:xfrm>
            <a:off x="6323303" y="1896646"/>
            <a:ext cx="6198033" cy="1792939"/>
            <a:chOff x="0" y="0"/>
            <a:chExt cx="8264044" cy="2390585"/>
          </a:xfrm>
        </p:grpSpPr>
        <p:sp>
          <p:nvSpPr>
            <p:cNvPr id="33" name="TextBox 33"/>
            <p:cNvSpPr txBox="1"/>
            <p:nvPr/>
          </p:nvSpPr>
          <p:spPr>
            <a:xfrm>
              <a:off x="496890" y="1071467"/>
              <a:ext cx="7584766" cy="1221106"/>
            </a:xfrm>
            <a:prstGeom prst="rect">
              <a:avLst/>
            </a:prstGeom>
          </p:spPr>
          <p:txBody>
            <a:bodyPr lIns="0" tIns="0" rIns="0" bIns="0" rtlCol="0" anchor="t">
              <a:spAutoFit/>
            </a:bodyPr>
            <a:lstStyle/>
            <a:p>
              <a:pPr>
                <a:lnSpc>
                  <a:spcPts val="3959"/>
                </a:lnSpc>
              </a:pPr>
              <a:r>
                <a:rPr lang="en-US" sz="2199" spc="87">
                  <a:solidFill>
                    <a:srgbClr val="F2F2F0"/>
                  </a:solidFill>
                  <a:latin typeface="Montserrat Semi-Bold"/>
                </a:rPr>
                <a:t>It is mostly presented before an audience.</a:t>
              </a:r>
            </a:p>
          </p:txBody>
        </p:sp>
        <p:grpSp>
          <p:nvGrpSpPr>
            <p:cNvPr id="34" name="Group 34"/>
            <p:cNvGrpSpPr/>
            <p:nvPr/>
          </p:nvGrpSpPr>
          <p:grpSpPr>
            <a:xfrm>
              <a:off x="0" y="0"/>
              <a:ext cx="7624570" cy="2390585"/>
              <a:chOff x="0" y="0"/>
              <a:chExt cx="1506088" cy="472214"/>
            </a:xfrm>
          </p:grpSpPr>
          <p:sp>
            <p:nvSpPr>
              <p:cNvPr id="35" name="Freeform 35"/>
              <p:cNvSpPr/>
              <p:nvPr/>
            </p:nvSpPr>
            <p:spPr>
              <a:xfrm>
                <a:off x="0" y="0"/>
                <a:ext cx="1506088" cy="472214"/>
              </a:xfrm>
              <a:custGeom>
                <a:avLst/>
                <a:gdLst/>
                <a:ahLst/>
                <a:cxnLst/>
                <a:rect l="l" t="t" r="r" b="b"/>
                <a:pathLst>
                  <a:path w="1506088" h="472214">
                    <a:moveTo>
                      <a:pt x="40616" y="0"/>
                    </a:moveTo>
                    <a:lnTo>
                      <a:pt x="1465472" y="0"/>
                    </a:lnTo>
                    <a:cubicBezTo>
                      <a:pt x="1487904" y="0"/>
                      <a:pt x="1506088" y="18184"/>
                      <a:pt x="1506088" y="40616"/>
                    </a:cubicBezTo>
                    <a:lnTo>
                      <a:pt x="1506088" y="431599"/>
                    </a:lnTo>
                    <a:cubicBezTo>
                      <a:pt x="1506088" y="454030"/>
                      <a:pt x="1487904" y="472214"/>
                      <a:pt x="1465472" y="472214"/>
                    </a:cubicBezTo>
                    <a:lnTo>
                      <a:pt x="40616" y="472214"/>
                    </a:lnTo>
                    <a:cubicBezTo>
                      <a:pt x="18184" y="472214"/>
                      <a:pt x="0" y="454030"/>
                      <a:pt x="0" y="431599"/>
                    </a:cubicBezTo>
                    <a:lnTo>
                      <a:pt x="0" y="40616"/>
                    </a:lnTo>
                    <a:cubicBezTo>
                      <a:pt x="0" y="18184"/>
                      <a:pt x="18184" y="0"/>
                      <a:pt x="40616" y="0"/>
                    </a:cubicBezTo>
                    <a:close/>
                  </a:path>
                </a:pathLst>
              </a:custGeom>
              <a:solidFill>
                <a:srgbClr val="4F826F"/>
              </a:solidFill>
            </p:spPr>
          </p:sp>
          <p:sp>
            <p:nvSpPr>
              <p:cNvPr id="36" name="TextBox 36"/>
              <p:cNvSpPr txBox="1"/>
              <p:nvPr/>
            </p:nvSpPr>
            <p:spPr>
              <a:xfrm>
                <a:off x="0" y="-47625"/>
                <a:ext cx="1506088" cy="519839"/>
              </a:xfrm>
              <a:prstGeom prst="rect">
                <a:avLst/>
              </a:prstGeom>
            </p:spPr>
            <p:txBody>
              <a:bodyPr lIns="50800" tIns="50800" rIns="50800" bIns="50800" rtlCol="0" anchor="ctr"/>
              <a:lstStyle/>
              <a:p>
                <a:pPr algn="ctr">
                  <a:lnSpc>
                    <a:spcPts val="3336"/>
                  </a:lnSpc>
                </a:pPr>
                <a:endParaRPr/>
              </a:p>
            </p:txBody>
          </p:sp>
        </p:grpSp>
        <p:sp>
          <p:nvSpPr>
            <p:cNvPr id="37" name="TextBox 37"/>
            <p:cNvSpPr txBox="1"/>
            <p:nvPr/>
          </p:nvSpPr>
          <p:spPr>
            <a:xfrm>
              <a:off x="503873" y="241058"/>
              <a:ext cx="6497013" cy="519684"/>
            </a:xfrm>
            <a:prstGeom prst="rect">
              <a:avLst/>
            </a:prstGeom>
          </p:spPr>
          <p:txBody>
            <a:bodyPr lIns="0" tIns="0" rIns="0" bIns="0" rtlCol="0" anchor="t">
              <a:spAutoFit/>
            </a:bodyPr>
            <a:lstStyle/>
            <a:p>
              <a:pPr>
                <a:lnSpc>
                  <a:spcPts val="3336"/>
                </a:lnSpc>
              </a:pPr>
              <a:r>
                <a:rPr lang="en-US" sz="2400">
                  <a:solidFill>
                    <a:srgbClr val="F2F2F0"/>
                  </a:solidFill>
                  <a:latin typeface="Garet Ultra-Bold"/>
                </a:rPr>
                <a:t>ТРЕТЬЕ ВНС (02–03.03.2006)</a:t>
              </a:r>
            </a:p>
          </p:txBody>
        </p:sp>
        <p:sp>
          <p:nvSpPr>
            <p:cNvPr id="38" name="TextBox 38"/>
            <p:cNvSpPr txBox="1"/>
            <p:nvPr/>
          </p:nvSpPr>
          <p:spPr>
            <a:xfrm>
              <a:off x="314502" y="844265"/>
              <a:ext cx="7949542" cy="1370964"/>
            </a:xfrm>
            <a:prstGeom prst="rect">
              <a:avLst/>
            </a:prstGeom>
          </p:spPr>
          <p:txBody>
            <a:bodyPr lIns="0" tIns="0" rIns="0" bIns="0" rtlCol="0" anchor="t">
              <a:spAutoFit/>
            </a:bodyPr>
            <a:lstStyle/>
            <a:p>
              <a:pPr>
                <a:lnSpc>
                  <a:spcPts val="2880"/>
                </a:lnSpc>
              </a:pPr>
              <a:r>
                <a:rPr lang="en-US" sz="1600" spc="64">
                  <a:solidFill>
                    <a:srgbClr val="F2F2F0"/>
                  </a:solidFill>
                  <a:latin typeface="Lora Bold"/>
                </a:rPr>
                <a:t>всестороннее развитие человека, рост реальных доходов населения, инновационное развитие экономики, энерго- и ресурсосбережение;</a:t>
              </a:r>
            </a:p>
          </p:txBody>
        </p:sp>
      </p:grpSp>
      <p:grpSp>
        <p:nvGrpSpPr>
          <p:cNvPr id="39" name="Group 39"/>
          <p:cNvGrpSpPr/>
          <p:nvPr/>
        </p:nvGrpSpPr>
        <p:grpSpPr>
          <a:xfrm>
            <a:off x="12080958" y="1896646"/>
            <a:ext cx="5885581" cy="1864131"/>
            <a:chOff x="0" y="0"/>
            <a:chExt cx="7847441" cy="2485508"/>
          </a:xfrm>
        </p:grpSpPr>
        <p:sp>
          <p:nvSpPr>
            <p:cNvPr id="40" name="TextBox 40"/>
            <p:cNvSpPr txBox="1"/>
            <p:nvPr/>
          </p:nvSpPr>
          <p:spPr>
            <a:xfrm>
              <a:off x="488848" y="1278382"/>
              <a:ext cx="7358593" cy="1207125"/>
            </a:xfrm>
            <a:prstGeom prst="rect">
              <a:avLst/>
            </a:prstGeom>
          </p:spPr>
          <p:txBody>
            <a:bodyPr lIns="0" tIns="0" rIns="0" bIns="0" rtlCol="0" anchor="t">
              <a:spAutoFit/>
            </a:bodyPr>
            <a:lstStyle/>
            <a:p>
              <a:pPr>
                <a:lnSpc>
                  <a:spcPts val="3909"/>
                </a:lnSpc>
              </a:pPr>
              <a:r>
                <a:rPr lang="en-US" sz="2171" spc="86">
                  <a:solidFill>
                    <a:srgbClr val="F2F2F0"/>
                  </a:solidFill>
                  <a:latin typeface="Montserrat Semi-Bold"/>
                </a:rPr>
                <a:t>It is mostly presented before an audience.</a:t>
              </a:r>
            </a:p>
          </p:txBody>
        </p:sp>
        <p:grpSp>
          <p:nvGrpSpPr>
            <p:cNvPr id="41" name="Group 41"/>
            <p:cNvGrpSpPr/>
            <p:nvPr/>
          </p:nvGrpSpPr>
          <p:grpSpPr>
            <a:xfrm>
              <a:off x="0" y="0"/>
              <a:ext cx="7474760" cy="2360126"/>
              <a:chOff x="0" y="0"/>
              <a:chExt cx="1495551" cy="472214"/>
            </a:xfrm>
          </p:grpSpPr>
          <p:sp>
            <p:nvSpPr>
              <p:cNvPr id="42" name="Freeform 42"/>
              <p:cNvSpPr/>
              <p:nvPr/>
            </p:nvSpPr>
            <p:spPr>
              <a:xfrm>
                <a:off x="0" y="0"/>
                <a:ext cx="1495551" cy="472214"/>
              </a:xfrm>
              <a:custGeom>
                <a:avLst/>
                <a:gdLst/>
                <a:ahLst/>
                <a:cxnLst/>
                <a:rect l="l" t="t" r="r" b="b"/>
                <a:pathLst>
                  <a:path w="1495551" h="472214">
                    <a:moveTo>
                      <a:pt x="41430" y="0"/>
                    </a:moveTo>
                    <a:lnTo>
                      <a:pt x="1454122" y="0"/>
                    </a:lnTo>
                    <a:cubicBezTo>
                      <a:pt x="1465109" y="0"/>
                      <a:pt x="1475647" y="4365"/>
                      <a:pt x="1483417" y="12134"/>
                    </a:cubicBezTo>
                    <a:cubicBezTo>
                      <a:pt x="1491186" y="19904"/>
                      <a:pt x="1495551" y="30442"/>
                      <a:pt x="1495551" y="41430"/>
                    </a:cubicBezTo>
                    <a:lnTo>
                      <a:pt x="1495551" y="430785"/>
                    </a:lnTo>
                    <a:cubicBezTo>
                      <a:pt x="1495551" y="441772"/>
                      <a:pt x="1491186" y="452310"/>
                      <a:pt x="1483417" y="460080"/>
                    </a:cubicBezTo>
                    <a:cubicBezTo>
                      <a:pt x="1475647" y="467849"/>
                      <a:pt x="1465109" y="472214"/>
                      <a:pt x="1454122" y="472214"/>
                    </a:cubicBezTo>
                    <a:lnTo>
                      <a:pt x="41430" y="472214"/>
                    </a:lnTo>
                    <a:cubicBezTo>
                      <a:pt x="30442" y="472214"/>
                      <a:pt x="19904" y="467849"/>
                      <a:pt x="12134" y="460080"/>
                    </a:cubicBezTo>
                    <a:cubicBezTo>
                      <a:pt x="4365" y="452310"/>
                      <a:pt x="0" y="441772"/>
                      <a:pt x="0" y="430785"/>
                    </a:cubicBezTo>
                    <a:lnTo>
                      <a:pt x="0" y="41430"/>
                    </a:lnTo>
                    <a:cubicBezTo>
                      <a:pt x="0" y="30442"/>
                      <a:pt x="4365" y="19904"/>
                      <a:pt x="12134" y="12134"/>
                    </a:cubicBezTo>
                    <a:cubicBezTo>
                      <a:pt x="19904" y="4365"/>
                      <a:pt x="30442" y="0"/>
                      <a:pt x="41430" y="0"/>
                    </a:cubicBezTo>
                    <a:close/>
                  </a:path>
                </a:pathLst>
              </a:custGeom>
              <a:solidFill>
                <a:srgbClr val="4F826F"/>
              </a:solidFill>
            </p:spPr>
          </p:sp>
          <p:sp>
            <p:nvSpPr>
              <p:cNvPr id="43" name="TextBox 43"/>
              <p:cNvSpPr txBox="1"/>
              <p:nvPr/>
            </p:nvSpPr>
            <p:spPr>
              <a:xfrm>
                <a:off x="0" y="-47625"/>
                <a:ext cx="1495551" cy="519839"/>
              </a:xfrm>
              <a:prstGeom prst="rect">
                <a:avLst/>
              </a:prstGeom>
            </p:spPr>
            <p:txBody>
              <a:bodyPr lIns="50153" tIns="50153" rIns="50153" bIns="50153" rtlCol="0" anchor="ctr"/>
              <a:lstStyle/>
              <a:p>
                <a:pPr algn="ctr">
                  <a:lnSpc>
                    <a:spcPts val="3336"/>
                  </a:lnSpc>
                </a:pPr>
                <a:endParaRPr/>
              </a:p>
            </p:txBody>
          </p:sp>
        </p:grpSp>
        <p:sp>
          <p:nvSpPr>
            <p:cNvPr id="44" name="TextBox 44"/>
            <p:cNvSpPr txBox="1"/>
            <p:nvPr/>
          </p:nvSpPr>
          <p:spPr>
            <a:xfrm>
              <a:off x="488848" y="247026"/>
              <a:ext cx="7165215" cy="504023"/>
            </a:xfrm>
            <a:prstGeom prst="rect">
              <a:avLst/>
            </a:prstGeom>
          </p:spPr>
          <p:txBody>
            <a:bodyPr lIns="0" tIns="0" rIns="0" bIns="0" rtlCol="0" anchor="t">
              <a:spAutoFit/>
            </a:bodyPr>
            <a:lstStyle/>
            <a:p>
              <a:pPr>
                <a:lnSpc>
                  <a:spcPts val="3293"/>
                </a:lnSpc>
              </a:pPr>
              <a:r>
                <a:rPr lang="en-US" sz="2369">
                  <a:solidFill>
                    <a:srgbClr val="F2F2F0"/>
                  </a:solidFill>
                  <a:latin typeface="Garet Ultra-Bold"/>
                </a:rPr>
                <a:t>ЧЕТВЕРТОЕ ВНС (06–07.12.2010)</a:t>
              </a:r>
            </a:p>
          </p:txBody>
        </p:sp>
        <p:sp>
          <p:nvSpPr>
            <p:cNvPr id="45" name="TextBox 45"/>
            <p:cNvSpPr txBox="1"/>
            <p:nvPr/>
          </p:nvSpPr>
          <p:spPr>
            <a:xfrm>
              <a:off x="180325" y="788234"/>
              <a:ext cx="7064064" cy="1354589"/>
            </a:xfrm>
            <a:prstGeom prst="rect">
              <a:avLst/>
            </a:prstGeom>
          </p:spPr>
          <p:txBody>
            <a:bodyPr lIns="0" tIns="0" rIns="0" bIns="0" rtlCol="0" anchor="t">
              <a:spAutoFit/>
            </a:bodyPr>
            <a:lstStyle/>
            <a:p>
              <a:pPr>
                <a:lnSpc>
                  <a:spcPts val="2843"/>
                </a:lnSpc>
              </a:pPr>
              <a:r>
                <a:rPr lang="en-US" sz="1579" spc="63">
                  <a:solidFill>
                    <a:srgbClr val="F2F2F0"/>
                  </a:solidFill>
                  <a:latin typeface="Lora Bold"/>
                </a:rPr>
                <a:t>сохранение национальной модели социально ориентированной экономики, улучшение инвестиционного и бизнес-климата; </a:t>
              </a:r>
            </a:p>
          </p:txBody>
        </p:sp>
      </p:grpSp>
      <p:grpSp>
        <p:nvGrpSpPr>
          <p:cNvPr id="46" name="Group 46"/>
          <p:cNvGrpSpPr/>
          <p:nvPr/>
        </p:nvGrpSpPr>
        <p:grpSpPr>
          <a:xfrm>
            <a:off x="11389510" y="3699967"/>
            <a:ext cx="6322612" cy="1792939"/>
            <a:chOff x="0" y="0"/>
            <a:chExt cx="8430149" cy="2390585"/>
          </a:xfrm>
        </p:grpSpPr>
        <p:grpSp>
          <p:nvGrpSpPr>
            <p:cNvPr id="47" name="Group 47"/>
            <p:cNvGrpSpPr/>
            <p:nvPr/>
          </p:nvGrpSpPr>
          <p:grpSpPr>
            <a:xfrm>
              <a:off x="0" y="0"/>
              <a:ext cx="8430149" cy="2390585"/>
              <a:chOff x="0" y="0"/>
              <a:chExt cx="1665215" cy="472214"/>
            </a:xfrm>
          </p:grpSpPr>
          <p:sp>
            <p:nvSpPr>
              <p:cNvPr id="48" name="Freeform 48"/>
              <p:cNvSpPr/>
              <p:nvPr/>
            </p:nvSpPr>
            <p:spPr>
              <a:xfrm>
                <a:off x="0" y="0"/>
                <a:ext cx="1665215" cy="472214"/>
              </a:xfrm>
              <a:custGeom>
                <a:avLst/>
                <a:gdLst/>
                <a:ahLst/>
                <a:cxnLst/>
                <a:rect l="l" t="t" r="r" b="b"/>
                <a:pathLst>
                  <a:path w="1665215" h="472214">
                    <a:moveTo>
                      <a:pt x="36734" y="0"/>
                    </a:moveTo>
                    <a:lnTo>
                      <a:pt x="1628480" y="0"/>
                    </a:lnTo>
                    <a:cubicBezTo>
                      <a:pt x="1638223" y="0"/>
                      <a:pt x="1647566" y="3870"/>
                      <a:pt x="1654455" y="10759"/>
                    </a:cubicBezTo>
                    <a:cubicBezTo>
                      <a:pt x="1661344" y="17648"/>
                      <a:pt x="1665215" y="26992"/>
                      <a:pt x="1665215" y="36734"/>
                    </a:cubicBezTo>
                    <a:lnTo>
                      <a:pt x="1665215" y="435480"/>
                    </a:lnTo>
                    <a:cubicBezTo>
                      <a:pt x="1665215" y="455768"/>
                      <a:pt x="1648768" y="472214"/>
                      <a:pt x="1628480" y="472214"/>
                    </a:cubicBezTo>
                    <a:lnTo>
                      <a:pt x="36734" y="472214"/>
                    </a:lnTo>
                    <a:cubicBezTo>
                      <a:pt x="16447" y="472214"/>
                      <a:pt x="0" y="455768"/>
                      <a:pt x="0" y="435480"/>
                    </a:cubicBezTo>
                    <a:lnTo>
                      <a:pt x="0" y="36734"/>
                    </a:lnTo>
                    <a:cubicBezTo>
                      <a:pt x="0" y="16447"/>
                      <a:pt x="16447" y="0"/>
                      <a:pt x="36734" y="0"/>
                    </a:cubicBezTo>
                    <a:close/>
                  </a:path>
                </a:pathLst>
              </a:custGeom>
              <a:solidFill>
                <a:srgbClr val="4F826F"/>
              </a:solidFill>
            </p:spPr>
          </p:sp>
          <p:sp>
            <p:nvSpPr>
              <p:cNvPr id="49" name="TextBox 49"/>
              <p:cNvSpPr txBox="1"/>
              <p:nvPr/>
            </p:nvSpPr>
            <p:spPr>
              <a:xfrm>
                <a:off x="0" y="-47625"/>
                <a:ext cx="1665215" cy="519839"/>
              </a:xfrm>
              <a:prstGeom prst="rect">
                <a:avLst/>
              </a:prstGeom>
            </p:spPr>
            <p:txBody>
              <a:bodyPr lIns="50800" tIns="50800" rIns="50800" bIns="50800" rtlCol="0" anchor="ctr"/>
              <a:lstStyle/>
              <a:p>
                <a:pPr algn="ctr">
                  <a:lnSpc>
                    <a:spcPts val="3336"/>
                  </a:lnSpc>
                </a:pPr>
                <a:endParaRPr/>
              </a:p>
            </p:txBody>
          </p:sp>
        </p:grpSp>
        <p:sp>
          <p:nvSpPr>
            <p:cNvPr id="50" name="TextBox 50"/>
            <p:cNvSpPr txBox="1"/>
            <p:nvPr/>
          </p:nvSpPr>
          <p:spPr>
            <a:xfrm>
              <a:off x="495157" y="241058"/>
              <a:ext cx="6918496" cy="519684"/>
            </a:xfrm>
            <a:prstGeom prst="rect">
              <a:avLst/>
            </a:prstGeom>
          </p:spPr>
          <p:txBody>
            <a:bodyPr lIns="0" tIns="0" rIns="0" bIns="0" rtlCol="0" anchor="t">
              <a:spAutoFit/>
            </a:bodyPr>
            <a:lstStyle/>
            <a:p>
              <a:pPr>
                <a:lnSpc>
                  <a:spcPts val="3336"/>
                </a:lnSpc>
              </a:pPr>
              <a:r>
                <a:rPr lang="en-US" sz="2400">
                  <a:solidFill>
                    <a:srgbClr val="F2F2F0"/>
                  </a:solidFill>
                  <a:latin typeface="Garet Ultra-Bold"/>
                </a:rPr>
                <a:t>ПЯТОЕ ВНС (22–23.06.2016)</a:t>
              </a:r>
            </a:p>
          </p:txBody>
        </p:sp>
        <p:sp>
          <p:nvSpPr>
            <p:cNvPr id="51" name="TextBox 51"/>
            <p:cNvSpPr txBox="1"/>
            <p:nvPr/>
          </p:nvSpPr>
          <p:spPr>
            <a:xfrm>
              <a:off x="107411" y="840117"/>
              <a:ext cx="8322738" cy="1370964"/>
            </a:xfrm>
            <a:prstGeom prst="rect">
              <a:avLst/>
            </a:prstGeom>
          </p:spPr>
          <p:txBody>
            <a:bodyPr lIns="0" tIns="0" rIns="0" bIns="0" rtlCol="0" anchor="t">
              <a:spAutoFit/>
            </a:bodyPr>
            <a:lstStyle/>
            <a:p>
              <a:pPr>
                <a:lnSpc>
                  <a:spcPts val="2880"/>
                </a:lnSpc>
              </a:pPr>
              <a:r>
                <a:rPr lang="en-US" sz="1600" spc="64">
                  <a:solidFill>
                    <a:srgbClr val="F2F2F0"/>
                  </a:solidFill>
                  <a:latin typeface="Lora Bold"/>
                </a:rPr>
                <a:t>повышение качества жизни населения на основе роста конкурентоспособности экономики, инвестиции, занятость, экспорт, информатизация, молодежь; </a:t>
              </a:r>
            </a:p>
          </p:txBody>
        </p:sp>
      </p:grpSp>
      <p:grpSp>
        <p:nvGrpSpPr>
          <p:cNvPr id="52" name="Group 52"/>
          <p:cNvGrpSpPr/>
          <p:nvPr/>
        </p:nvGrpSpPr>
        <p:grpSpPr>
          <a:xfrm>
            <a:off x="11389510" y="5502430"/>
            <a:ext cx="6322612" cy="2139634"/>
            <a:chOff x="0" y="0"/>
            <a:chExt cx="8430149" cy="2852845"/>
          </a:xfrm>
        </p:grpSpPr>
        <p:grpSp>
          <p:nvGrpSpPr>
            <p:cNvPr id="53" name="Group 53"/>
            <p:cNvGrpSpPr/>
            <p:nvPr/>
          </p:nvGrpSpPr>
          <p:grpSpPr>
            <a:xfrm>
              <a:off x="0" y="0"/>
              <a:ext cx="8430149" cy="2852845"/>
              <a:chOff x="0" y="0"/>
              <a:chExt cx="1665215" cy="563525"/>
            </a:xfrm>
          </p:grpSpPr>
          <p:sp>
            <p:nvSpPr>
              <p:cNvPr id="54" name="Freeform 54"/>
              <p:cNvSpPr/>
              <p:nvPr/>
            </p:nvSpPr>
            <p:spPr>
              <a:xfrm>
                <a:off x="0" y="0"/>
                <a:ext cx="1665215" cy="563525"/>
              </a:xfrm>
              <a:custGeom>
                <a:avLst/>
                <a:gdLst/>
                <a:ahLst/>
                <a:cxnLst/>
                <a:rect l="l" t="t" r="r" b="b"/>
                <a:pathLst>
                  <a:path w="1665215" h="563525">
                    <a:moveTo>
                      <a:pt x="36734" y="0"/>
                    </a:moveTo>
                    <a:lnTo>
                      <a:pt x="1628480" y="0"/>
                    </a:lnTo>
                    <a:cubicBezTo>
                      <a:pt x="1638223" y="0"/>
                      <a:pt x="1647566" y="3870"/>
                      <a:pt x="1654455" y="10759"/>
                    </a:cubicBezTo>
                    <a:cubicBezTo>
                      <a:pt x="1661344" y="17648"/>
                      <a:pt x="1665215" y="26992"/>
                      <a:pt x="1665215" y="36734"/>
                    </a:cubicBezTo>
                    <a:lnTo>
                      <a:pt x="1665215" y="526790"/>
                    </a:lnTo>
                    <a:cubicBezTo>
                      <a:pt x="1665215" y="547078"/>
                      <a:pt x="1648768" y="563525"/>
                      <a:pt x="1628480" y="563525"/>
                    </a:cubicBezTo>
                    <a:lnTo>
                      <a:pt x="36734" y="563525"/>
                    </a:lnTo>
                    <a:cubicBezTo>
                      <a:pt x="16447" y="563525"/>
                      <a:pt x="0" y="547078"/>
                      <a:pt x="0" y="526790"/>
                    </a:cubicBezTo>
                    <a:lnTo>
                      <a:pt x="0" y="36734"/>
                    </a:lnTo>
                    <a:cubicBezTo>
                      <a:pt x="0" y="16447"/>
                      <a:pt x="16447" y="0"/>
                      <a:pt x="36734" y="0"/>
                    </a:cubicBezTo>
                    <a:close/>
                  </a:path>
                </a:pathLst>
              </a:custGeom>
              <a:solidFill>
                <a:srgbClr val="4F826F"/>
              </a:solidFill>
            </p:spPr>
          </p:sp>
          <p:sp>
            <p:nvSpPr>
              <p:cNvPr id="55" name="TextBox 55"/>
              <p:cNvSpPr txBox="1"/>
              <p:nvPr/>
            </p:nvSpPr>
            <p:spPr>
              <a:xfrm>
                <a:off x="0" y="-47625"/>
                <a:ext cx="1665215" cy="611150"/>
              </a:xfrm>
              <a:prstGeom prst="rect">
                <a:avLst/>
              </a:prstGeom>
            </p:spPr>
            <p:txBody>
              <a:bodyPr lIns="50800" tIns="50800" rIns="50800" bIns="50800" rtlCol="0" anchor="ctr"/>
              <a:lstStyle/>
              <a:p>
                <a:pPr algn="ctr">
                  <a:lnSpc>
                    <a:spcPts val="3336"/>
                  </a:lnSpc>
                </a:pPr>
                <a:endParaRPr/>
              </a:p>
            </p:txBody>
          </p:sp>
        </p:grpSp>
        <p:sp>
          <p:nvSpPr>
            <p:cNvPr id="56" name="TextBox 56"/>
            <p:cNvSpPr txBox="1"/>
            <p:nvPr/>
          </p:nvSpPr>
          <p:spPr>
            <a:xfrm>
              <a:off x="495157" y="241058"/>
              <a:ext cx="6918496" cy="519684"/>
            </a:xfrm>
            <a:prstGeom prst="rect">
              <a:avLst/>
            </a:prstGeom>
          </p:spPr>
          <p:txBody>
            <a:bodyPr lIns="0" tIns="0" rIns="0" bIns="0" rtlCol="0" anchor="t">
              <a:spAutoFit/>
            </a:bodyPr>
            <a:lstStyle/>
            <a:p>
              <a:pPr>
                <a:lnSpc>
                  <a:spcPts val="3336"/>
                </a:lnSpc>
              </a:pPr>
              <a:r>
                <a:rPr lang="en-US" sz="2400">
                  <a:solidFill>
                    <a:srgbClr val="F2F2F0"/>
                  </a:solidFill>
                  <a:latin typeface="Garet Ultra-Bold"/>
                </a:rPr>
                <a:t>ШЕСТОЕ ВНС (11–12.02.2021)</a:t>
              </a:r>
            </a:p>
          </p:txBody>
        </p:sp>
        <p:sp>
          <p:nvSpPr>
            <p:cNvPr id="57" name="TextBox 57"/>
            <p:cNvSpPr txBox="1"/>
            <p:nvPr/>
          </p:nvSpPr>
          <p:spPr>
            <a:xfrm>
              <a:off x="107411" y="776617"/>
              <a:ext cx="8322738" cy="1853564"/>
            </a:xfrm>
            <a:prstGeom prst="rect">
              <a:avLst/>
            </a:prstGeom>
          </p:spPr>
          <p:txBody>
            <a:bodyPr lIns="0" tIns="0" rIns="0" bIns="0" rtlCol="0" anchor="t">
              <a:spAutoFit/>
            </a:bodyPr>
            <a:lstStyle/>
            <a:p>
              <a:pPr>
                <a:lnSpc>
                  <a:spcPts val="2880"/>
                </a:lnSpc>
              </a:pPr>
              <a:r>
                <a:rPr lang="en-US" sz="1600" spc="64">
                  <a:solidFill>
                    <a:srgbClr val="F2F2F0"/>
                  </a:solidFill>
                  <a:latin typeface="Lora Bold"/>
                </a:rPr>
                <a:t>стабильность в обществе и рост благосостояния граждан, модернизация экономики, наращивание социального капитала, создание комфортных условий для жизни, работы и самореализации человека.</a:t>
              </a:r>
            </a:p>
          </p:txBody>
        </p:sp>
      </p:grpSp>
      <p:sp>
        <p:nvSpPr>
          <p:cNvPr id="58" name="TextBox 58"/>
          <p:cNvSpPr txBox="1"/>
          <p:nvPr/>
        </p:nvSpPr>
        <p:spPr>
          <a:xfrm>
            <a:off x="0" y="8040791"/>
            <a:ext cx="17010444" cy="2005585"/>
          </a:xfrm>
          <a:prstGeom prst="rect">
            <a:avLst/>
          </a:prstGeom>
        </p:spPr>
        <p:txBody>
          <a:bodyPr lIns="0" tIns="0" rIns="0" bIns="0" rtlCol="0" anchor="t">
            <a:spAutoFit/>
          </a:bodyPr>
          <a:lstStyle/>
          <a:p>
            <a:pPr algn="ctr">
              <a:lnSpc>
                <a:spcPts val="2688"/>
              </a:lnSpc>
            </a:pPr>
            <a:r>
              <a:rPr lang="en-US" sz="2400">
                <a:solidFill>
                  <a:srgbClr val="000000"/>
                </a:solidFill>
                <a:latin typeface="Lora Bold"/>
              </a:rPr>
              <a:t> </a:t>
            </a:r>
            <a:r>
              <a:rPr lang="en-US" sz="2400">
                <a:solidFill>
                  <a:srgbClr val="000000"/>
                </a:solidFill>
                <a:latin typeface="Lora Bold Italics"/>
              </a:rPr>
              <a:t> «Вместе, толокой можно преодолеть любые препятствия, найти выход из самой сложной ситуации,</a:t>
            </a:r>
            <a:r>
              <a:rPr lang="en-US" sz="2400">
                <a:solidFill>
                  <a:srgbClr val="000000"/>
                </a:solidFill>
                <a:latin typeface="Lora Bold"/>
              </a:rPr>
              <a:t> – </a:t>
            </a:r>
            <a:r>
              <a:rPr lang="en-US" sz="2400">
                <a:solidFill>
                  <a:srgbClr val="000000"/>
                </a:solidFill>
                <a:latin typeface="Lora"/>
              </a:rPr>
              <a:t>подчеркнул</a:t>
            </a:r>
            <a:r>
              <a:rPr lang="en-US" sz="2400">
                <a:solidFill>
                  <a:srgbClr val="000000"/>
                </a:solidFill>
                <a:latin typeface="Lora Bold"/>
              </a:rPr>
              <a:t> Президент Республики Беларусь А.Г.Лукашенко </a:t>
            </a:r>
            <a:r>
              <a:rPr lang="en-US" sz="2400">
                <a:solidFill>
                  <a:srgbClr val="000000"/>
                </a:solidFill>
                <a:latin typeface="Lora"/>
              </a:rPr>
              <a:t>20 октября 2022 г. на совещании по вопросам формирования ВНС и изменения избирательного законодательства.</a:t>
            </a:r>
            <a:r>
              <a:rPr lang="en-US" sz="2400">
                <a:solidFill>
                  <a:srgbClr val="000000"/>
                </a:solidFill>
                <a:latin typeface="Lora Bold"/>
              </a:rPr>
              <a:t> </a:t>
            </a:r>
            <a:r>
              <a:rPr lang="en-US" sz="2400">
                <a:solidFill>
                  <a:srgbClr val="000000"/>
                </a:solidFill>
                <a:latin typeface="Lora Bold Italics"/>
              </a:rPr>
              <a:t>– Собрание – опора и для народа, и для власти. Важно, чтобы непосредственно люди принимали решения, на которые потом будут опираться и государственные органы».</a:t>
            </a:r>
          </a:p>
          <a:p>
            <a:pPr algn="ctr">
              <a:lnSpc>
                <a:spcPts val="2688"/>
              </a:lnSpc>
            </a:pPr>
            <a:endParaRPr lang="en-US" sz="2400">
              <a:solidFill>
                <a:srgbClr val="000000"/>
              </a:solidFill>
              <a:latin typeface="Lora Bold Italics"/>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sp>
        <p:nvSpPr>
          <p:cNvPr id="2" name="Freeform 2"/>
          <p:cNvSpPr/>
          <p:nvPr/>
        </p:nvSpPr>
        <p:spPr>
          <a:xfrm rot="2700000">
            <a:off x="-872654" y="2054567"/>
            <a:ext cx="1332444" cy="1332444"/>
          </a:xfrm>
          <a:custGeom>
            <a:avLst/>
            <a:gdLst/>
            <a:ahLst/>
            <a:cxnLst/>
            <a:rect l="l" t="t" r="r" b="b"/>
            <a:pathLst>
              <a:path w="1332444" h="1332444">
                <a:moveTo>
                  <a:pt x="0" y="0"/>
                </a:moveTo>
                <a:lnTo>
                  <a:pt x="1332444" y="0"/>
                </a:lnTo>
                <a:lnTo>
                  <a:pt x="1332444" y="1332444"/>
                </a:lnTo>
                <a:lnTo>
                  <a:pt x="0" y="1332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00000">
            <a:off x="-813710" y="-1902070"/>
            <a:ext cx="4129182" cy="4129182"/>
          </a:xfrm>
          <a:custGeom>
            <a:avLst/>
            <a:gdLst/>
            <a:ahLst/>
            <a:cxnLst/>
            <a:rect l="l" t="t" r="r" b="b"/>
            <a:pathLst>
              <a:path w="4129182" h="4129182">
                <a:moveTo>
                  <a:pt x="0" y="0"/>
                </a:moveTo>
                <a:lnTo>
                  <a:pt x="4129181" y="0"/>
                </a:lnTo>
                <a:lnTo>
                  <a:pt x="4129181" y="4129182"/>
                </a:lnTo>
                <a:lnTo>
                  <a:pt x="0" y="41291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1165">
            <a:off x="16448128" y="8920396"/>
            <a:ext cx="1037114" cy="1037114"/>
          </a:xfrm>
          <a:custGeom>
            <a:avLst/>
            <a:gdLst/>
            <a:ahLst/>
            <a:cxnLst/>
            <a:rect l="l" t="t" r="r" b="b"/>
            <a:pathLst>
              <a:path w="1037114" h="1037114">
                <a:moveTo>
                  <a:pt x="0" y="0"/>
                </a:moveTo>
                <a:lnTo>
                  <a:pt x="1037113" y="0"/>
                </a:lnTo>
                <a:lnTo>
                  <a:pt x="1037113" y="1037113"/>
                </a:lnTo>
                <a:lnTo>
                  <a:pt x="0" y="10371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871165">
            <a:off x="2988502" y="1394066"/>
            <a:ext cx="503619" cy="503619"/>
          </a:xfrm>
          <a:custGeom>
            <a:avLst/>
            <a:gdLst/>
            <a:ahLst/>
            <a:cxnLst/>
            <a:rect l="l" t="t" r="r" b="b"/>
            <a:pathLst>
              <a:path w="503619" h="503619">
                <a:moveTo>
                  <a:pt x="0" y="0"/>
                </a:moveTo>
                <a:lnTo>
                  <a:pt x="503619" y="0"/>
                </a:lnTo>
                <a:lnTo>
                  <a:pt x="503619" y="503620"/>
                </a:lnTo>
                <a:lnTo>
                  <a:pt x="0" y="5036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700000">
            <a:off x="3407081" y="806601"/>
            <a:ext cx="805238" cy="805238"/>
          </a:xfrm>
          <a:custGeom>
            <a:avLst/>
            <a:gdLst/>
            <a:ahLst/>
            <a:cxnLst/>
            <a:rect l="l" t="t" r="r" b="b"/>
            <a:pathLst>
              <a:path w="805238" h="805238">
                <a:moveTo>
                  <a:pt x="0" y="0"/>
                </a:moveTo>
                <a:lnTo>
                  <a:pt x="805238" y="0"/>
                </a:lnTo>
                <a:lnTo>
                  <a:pt x="805238" y="805237"/>
                </a:lnTo>
                <a:lnTo>
                  <a:pt x="0" y="8052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7859375" y="-267806"/>
            <a:ext cx="593949" cy="10899628"/>
            <a:chOff x="0" y="0"/>
            <a:chExt cx="156431" cy="2870684"/>
          </a:xfrm>
        </p:grpSpPr>
        <p:sp>
          <p:nvSpPr>
            <p:cNvPr id="8" name="Freeform 8"/>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9" name="TextBox 9"/>
            <p:cNvSpPr txBox="1"/>
            <p:nvPr/>
          </p:nvSpPr>
          <p:spPr>
            <a:xfrm>
              <a:off x="0" y="-47625"/>
              <a:ext cx="156431" cy="2918309"/>
            </a:xfrm>
            <a:prstGeom prst="rect">
              <a:avLst/>
            </a:prstGeom>
          </p:spPr>
          <p:txBody>
            <a:bodyPr lIns="50800" tIns="50800" rIns="50800" bIns="50800" rtlCol="0" anchor="ctr"/>
            <a:lstStyle/>
            <a:p>
              <a:pPr algn="ctr">
                <a:lnSpc>
                  <a:spcPts val="3336"/>
                </a:lnSpc>
              </a:pPr>
              <a:endParaRPr/>
            </a:p>
          </p:txBody>
        </p:sp>
      </p:grpSp>
      <p:grpSp>
        <p:nvGrpSpPr>
          <p:cNvPr id="10" name="Group 10"/>
          <p:cNvGrpSpPr/>
          <p:nvPr/>
        </p:nvGrpSpPr>
        <p:grpSpPr>
          <a:xfrm>
            <a:off x="966572" y="1717239"/>
            <a:ext cx="568616" cy="56861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36"/>
                </a:lnSpc>
              </a:pPr>
              <a:endParaRPr/>
            </a:p>
          </p:txBody>
        </p:sp>
      </p:grpSp>
      <p:sp>
        <p:nvSpPr>
          <p:cNvPr id="13" name="TextBox 13"/>
          <p:cNvSpPr txBox="1"/>
          <p:nvPr/>
        </p:nvSpPr>
        <p:spPr>
          <a:xfrm>
            <a:off x="370970" y="3446780"/>
            <a:ext cx="10191069" cy="3450590"/>
          </a:xfrm>
          <a:prstGeom prst="rect">
            <a:avLst/>
          </a:prstGeom>
        </p:spPr>
        <p:txBody>
          <a:bodyPr lIns="0" tIns="0" rIns="0" bIns="0" rtlCol="0" anchor="t">
            <a:spAutoFit/>
          </a:bodyPr>
          <a:lstStyle/>
          <a:p>
            <a:pPr algn="ctr">
              <a:lnSpc>
                <a:spcPts val="6819"/>
              </a:lnSpc>
            </a:pPr>
            <a:r>
              <a:rPr lang="en-US" sz="6199">
                <a:solidFill>
                  <a:srgbClr val="040404"/>
                </a:solidFill>
                <a:latin typeface="Lora Bold"/>
              </a:rPr>
              <a:t>РЕАЛИЗАЦИЯ РЕШЕНИЙ </a:t>
            </a:r>
          </a:p>
          <a:p>
            <a:pPr algn="ctr">
              <a:lnSpc>
                <a:spcPts val="6819"/>
              </a:lnSpc>
            </a:pPr>
            <a:r>
              <a:rPr lang="en-US" sz="6199">
                <a:solidFill>
                  <a:srgbClr val="040404"/>
                </a:solidFill>
                <a:latin typeface="Lora Bold"/>
              </a:rPr>
              <a:t>ШЕСТОГО ВСЕБЕЛОРУССКОГО НАРОДНОГО СОБРАНИЯ</a:t>
            </a:r>
          </a:p>
        </p:txBody>
      </p:sp>
      <p:grpSp>
        <p:nvGrpSpPr>
          <p:cNvPr id="14" name="Group 14"/>
          <p:cNvGrpSpPr/>
          <p:nvPr/>
        </p:nvGrpSpPr>
        <p:grpSpPr>
          <a:xfrm>
            <a:off x="10723126" y="1028700"/>
            <a:ext cx="6975161" cy="7135080"/>
            <a:chOff x="0" y="0"/>
            <a:chExt cx="9300215" cy="9513440"/>
          </a:xfrm>
        </p:grpSpPr>
        <p:sp>
          <p:nvSpPr>
            <p:cNvPr id="15" name="Freeform 15"/>
            <p:cNvSpPr/>
            <p:nvPr/>
          </p:nvSpPr>
          <p:spPr>
            <a:xfrm>
              <a:off x="889256" y="0"/>
              <a:ext cx="8410959" cy="8410959"/>
            </a:xfrm>
            <a:custGeom>
              <a:avLst/>
              <a:gdLst/>
              <a:ahLst/>
              <a:cxnLst/>
              <a:rect l="l" t="t" r="r" b="b"/>
              <a:pathLst>
                <a:path w="8410959" h="8410959">
                  <a:moveTo>
                    <a:pt x="0" y="0"/>
                  </a:moveTo>
                  <a:lnTo>
                    <a:pt x="8410959" y="0"/>
                  </a:lnTo>
                  <a:lnTo>
                    <a:pt x="8410959" y="8410959"/>
                  </a:lnTo>
                  <a:lnTo>
                    <a:pt x="0" y="84109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0" y="1102481"/>
              <a:ext cx="8410959" cy="8410959"/>
            </a:xfrm>
            <a:custGeom>
              <a:avLst/>
              <a:gdLst/>
              <a:ahLst/>
              <a:cxnLst/>
              <a:rect l="l" t="t" r="r" b="b"/>
              <a:pathLst>
                <a:path w="8410959" h="8410959">
                  <a:moveTo>
                    <a:pt x="0" y="0"/>
                  </a:moveTo>
                  <a:lnTo>
                    <a:pt x="8410959" y="0"/>
                  </a:lnTo>
                  <a:lnTo>
                    <a:pt x="8410959" y="8410959"/>
                  </a:lnTo>
                  <a:lnTo>
                    <a:pt x="0" y="84109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7" name="Group 17"/>
            <p:cNvGrpSpPr>
              <a:grpSpLocks noChangeAspect="1"/>
            </p:cNvGrpSpPr>
            <p:nvPr/>
          </p:nvGrpSpPr>
          <p:grpSpPr>
            <a:xfrm>
              <a:off x="368851" y="528597"/>
              <a:ext cx="8451109" cy="8728305"/>
              <a:chOff x="0" y="0"/>
              <a:chExt cx="6350000" cy="6558280"/>
            </a:xfrm>
          </p:grpSpPr>
          <p:sp>
            <p:nvSpPr>
              <p:cNvPr id="18" name="Freeform 18"/>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8"/>
                <a:stretch>
                  <a:fillRect l="-27519" r="-27519"/>
                </a:stretch>
              </a:blipFill>
            </p:spPr>
          </p:sp>
          <p:sp>
            <p:nvSpPr>
              <p:cNvPr id="19" name="Freeform 19"/>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94B8AB"/>
              </a:solidFill>
            </p:spPr>
          </p:sp>
        </p:grpSp>
      </p:grpSp>
      <p:sp>
        <p:nvSpPr>
          <p:cNvPr id="20" name="TextBox 20"/>
          <p:cNvSpPr txBox="1"/>
          <p:nvPr/>
        </p:nvSpPr>
        <p:spPr>
          <a:xfrm>
            <a:off x="16595317" y="9068186"/>
            <a:ext cx="742736" cy="675006"/>
          </a:xfrm>
          <a:prstGeom prst="rect">
            <a:avLst/>
          </a:prstGeom>
        </p:spPr>
        <p:txBody>
          <a:bodyPr lIns="0" tIns="0" rIns="0" bIns="0" rtlCol="0" anchor="t">
            <a:spAutoFit/>
          </a:bodyPr>
          <a:lstStyle/>
          <a:p>
            <a:pPr algn="ctr">
              <a:lnSpc>
                <a:spcPts val="5559"/>
              </a:lnSpc>
              <a:spcBef>
                <a:spcPct val="0"/>
              </a:spcBef>
            </a:pPr>
            <a:r>
              <a:rPr lang="en-US" sz="3999">
                <a:solidFill>
                  <a:srgbClr val="040404"/>
                </a:solidFill>
                <a:latin typeface="Garet ExtraBold"/>
              </a:rPr>
              <a:t>9</a:t>
            </a:r>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3702</Words>
  <Application>Microsoft Office PowerPoint</Application>
  <PresentationFormat>Произвольный</PresentationFormat>
  <Paragraphs>217</Paragraphs>
  <Slides>30</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30</vt:i4>
      </vt:variant>
    </vt:vector>
  </HeadingPairs>
  <TitlesOfParts>
    <vt:vector size="41" baseType="lpstr">
      <vt:lpstr>Montserrat Semi-Bold Italics</vt:lpstr>
      <vt:lpstr>Lora Bold Italics</vt:lpstr>
      <vt:lpstr>Lora Bold</vt:lpstr>
      <vt:lpstr>Garet Ultra-Bold</vt:lpstr>
      <vt:lpstr>Garet ExtraBold</vt:lpstr>
      <vt:lpstr>Calibri</vt:lpstr>
      <vt:lpstr>Arial</vt:lpstr>
      <vt:lpstr>Lora Italics</vt:lpstr>
      <vt:lpstr>Montserrat Semi-Bold</vt:lpstr>
      <vt:lpstr>Lora</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ВСЕБЕЛОРУССКОЕ НАРОДНОЕ СОБРАНИЕ - ГАРАНТ ПОЛИТИЧЕСКОЙ СТАБИЛЬНОСТИ И СУВЕРЕНИТЕТА</dc:title>
  <cp:lastModifiedBy>User</cp:lastModifiedBy>
  <cp:revision>3</cp:revision>
  <dcterms:created xsi:type="dcterms:W3CDTF">2006-08-16T00:00:00Z</dcterms:created>
  <dcterms:modified xsi:type="dcterms:W3CDTF">2024-04-08T09:19:12Z</dcterms:modified>
  <dc:identifier>DAGBhqG-ruI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6441907</vt:lpwstr>
  </property>
  <property fmtid="{D5CDD505-2E9C-101B-9397-08002B2CF9AE}" name="NXPowerLiteSettings" pid="3">
    <vt:lpwstr>F7000400038000</vt:lpwstr>
  </property>
  <property fmtid="{D5CDD505-2E9C-101B-9397-08002B2CF9AE}" name="NXPowerLiteVersion" pid="4">
    <vt:lpwstr>S10.2.0</vt:lpwstr>
  </property>
</Properties>
</file>