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sldIdLst>
    <p:sldId id="256" r:id="rId2"/>
    <p:sldId id="264" r:id="rId3"/>
    <p:sldId id="260" r:id="rId4"/>
    <p:sldId id="261" r:id="rId5"/>
    <p:sldId id="263" r:id="rId6"/>
  </p:sldIdLst>
  <p:sldSz cx="9144000" cy="6858000" type="screen4x3"/>
  <p:notesSz cx="68199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CC33"/>
    <a:srgbClr val="FF0000"/>
    <a:srgbClr val="66FF66"/>
    <a:srgbClr val="FF9900"/>
    <a:srgbClr val="009900"/>
    <a:srgbClr val="D60093"/>
    <a:srgbClr val="0000FF"/>
    <a:srgbClr val="9900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196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610301897035184E-3"/>
          <c:y val="0.22827148934734021"/>
          <c:w val="0.76129539859837814"/>
          <c:h val="0.70205081085673415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solidFill>
            <a:schemeClr val="bg2">
              <a:lumMod val="50000"/>
            </a:schemeClr>
          </a:solidFill>
        </a:defRPr>
      </a:pPr>
      <a:endParaRPr lang="ru-BY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view3D>
      <c:rotX val="20"/>
      <c:hPercent val="150"/>
      <c:rotY val="204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034798645126369"/>
          <c:y val="0.17533703081015051"/>
          <c:w val="0.70785514224401136"/>
          <c:h val="0.52892654536364647"/>
        </c:manualLayout>
      </c:layout>
      <c:pie3DChart>
        <c:varyColors val="1"/>
        <c:ser>
          <c:idx val="1"/>
          <c:order val="0"/>
          <c:spPr>
            <a:solidFill>
              <a:srgbClr val="33CC33"/>
            </a:solidFill>
          </c:spPr>
          <c:explosion val="8"/>
          <c:dPt>
            <c:idx val="0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265C-4DC6-9D69-1D47876192D1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265C-4DC6-9D69-1D47876192D1}"/>
              </c:ext>
            </c:extLst>
          </c:dPt>
          <c:dPt>
            <c:idx val="2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5-265C-4DC6-9D69-1D47876192D1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7-265C-4DC6-9D69-1D47876192D1}"/>
              </c:ext>
            </c:extLst>
          </c:dPt>
          <c:dPt>
            <c:idx val="4"/>
            <c:bubble3D val="0"/>
            <c:spPr>
              <a:solidFill>
                <a:srgbClr val="66FF66"/>
              </a:solidFill>
            </c:spPr>
            <c:extLst>
              <c:ext xmlns:c16="http://schemas.microsoft.com/office/drawing/2014/chart" uri="{C3380CC4-5D6E-409C-BE32-E72D297353CC}">
                <c16:uniqueId val="{00000009-265C-4DC6-9D69-1D47876192D1}"/>
              </c:ext>
            </c:extLst>
          </c:dPt>
          <c:dPt>
            <c:idx val="5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B-265C-4DC6-9D69-1D47876192D1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D-265C-4DC6-9D69-1D47876192D1}"/>
              </c:ext>
            </c:extLst>
          </c:dPt>
          <c:dPt>
            <c:idx val="7"/>
            <c:bubble3D val="0"/>
            <c:spPr>
              <a:solidFill>
                <a:srgbClr val="9CB084">
                  <a:lumMod val="7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F-265C-4DC6-9D69-1D47876192D1}"/>
              </c:ext>
            </c:extLst>
          </c:dPt>
          <c:dPt>
            <c:idx val="8"/>
            <c:bubble3D val="0"/>
            <c:spPr>
              <a:solidFill>
                <a:srgbClr val="BFBFBF">
                  <a:lumMod val="40000"/>
                  <a:lumOff val="6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11-265C-4DC6-9D69-1D47876192D1}"/>
              </c:ext>
            </c:extLst>
          </c:dPt>
          <c:dPt>
            <c:idx val="9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3-265C-4DC6-9D69-1D47876192D1}"/>
              </c:ext>
            </c:extLst>
          </c:dPt>
          <c:dLbls>
            <c:dLbl>
              <c:idx val="0"/>
              <c:layout>
                <c:manualLayout>
                  <c:x val="6.1419713695723431E-2"/>
                  <c:y val="-9.2107633686347154E-2"/>
                </c:manualLayout>
              </c:layout>
              <c:tx>
                <c:rich>
                  <a:bodyPr/>
                  <a:lstStyle/>
                  <a:p>
                    <a:fld id="{D8DB9B91-9379-48F6-86CD-D97C37FEA06F}" type="CATEGORYNAME">
                      <a:rPr lang="ru-RU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62,6%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65C-4DC6-9D69-1D47876192D1}"/>
                </c:ext>
              </c:extLst>
            </c:dLbl>
            <c:dLbl>
              <c:idx val="1"/>
              <c:layout>
                <c:manualLayout>
                  <c:x val="-3.6419966192920712E-2"/>
                  <c:y val="-0.18266964331290517"/>
                </c:manualLayout>
              </c:layout>
              <c:tx>
                <c:rich>
                  <a:bodyPr/>
                  <a:lstStyle/>
                  <a:p>
                    <a:fld id="{D8B2F648-EE1C-4BDD-9E1C-051FF7A887B0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0,4%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65C-4DC6-9D69-1D47876192D1}"/>
                </c:ext>
              </c:extLst>
            </c:dLbl>
            <c:dLbl>
              <c:idx val="2"/>
              <c:layout>
                <c:manualLayout>
                  <c:x val="0.10588525878077039"/>
                  <c:y val="-0.10429203751851455"/>
                </c:manualLayout>
              </c:layout>
              <c:tx>
                <c:rich>
                  <a:bodyPr/>
                  <a:lstStyle/>
                  <a:p>
                    <a:fld id="{D993C72B-0853-417F-A5F8-5921D4736BCC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16,5%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65C-4DC6-9D69-1D47876192D1}"/>
                </c:ext>
              </c:extLst>
            </c:dLbl>
            <c:dLbl>
              <c:idx val="3"/>
              <c:layout>
                <c:manualLayout>
                  <c:x val="0.22717517153741401"/>
                  <c:y val="-2.1014369274284753E-2"/>
                </c:manualLayout>
              </c:layout>
              <c:tx>
                <c:rich>
                  <a:bodyPr/>
                  <a:lstStyle/>
                  <a:p>
                    <a:fld id="{DA34C8DF-5E48-447E-ACD8-B2B4E5E60EAE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8,1%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65C-4DC6-9D69-1D47876192D1}"/>
                </c:ext>
              </c:extLst>
            </c:dLbl>
            <c:dLbl>
              <c:idx val="4"/>
              <c:layout>
                <c:manualLayout>
                  <c:x val="0.25677231914543919"/>
                  <c:y val="9.3021195843104518E-2"/>
                </c:manualLayout>
              </c:layout>
              <c:tx>
                <c:rich>
                  <a:bodyPr/>
                  <a:lstStyle/>
                  <a:p>
                    <a:fld id="{9E071156-CA03-4F4E-9932-B91AB1657D25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1,3%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65C-4DC6-9D69-1D47876192D1}"/>
                </c:ext>
              </c:extLst>
            </c:dLbl>
            <c:dLbl>
              <c:idx val="5"/>
              <c:layout>
                <c:manualLayout>
                  <c:x val="3.3104677992619631E-2"/>
                  <c:y val="9.6547268021270741E-2"/>
                </c:manualLayout>
              </c:layout>
              <c:tx>
                <c:rich>
                  <a:bodyPr/>
                  <a:lstStyle/>
                  <a:p>
                    <a:fld id="{8251ED16-2EE8-46C6-9907-89B6B56B1710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3,9%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265C-4DC6-9D69-1D47876192D1}"/>
                </c:ext>
              </c:extLst>
            </c:dLbl>
            <c:dLbl>
              <c:idx val="6"/>
              <c:layout>
                <c:manualLayout>
                  <c:x val="-3.7115136885616934E-2"/>
                  <c:y val="0.14344614862612862"/>
                </c:manualLayout>
              </c:layout>
              <c:tx>
                <c:rich>
                  <a:bodyPr/>
                  <a:lstStyle/>
                  <a:p>
                    <a:fld id="{EB08F1A8-3C4C-49BE-B0A9-06DE36B342E5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1,9%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65C-4DC6-9D69-1D47876192D1}"/>
                </c:ext>
              </c:extLst>
            </c:dLbl>
            <c:dLbl>
              <c:idx val="7"/>
              <c:layout>
                <c:manualLayout>
                  <c:x val="-0.15064786189964199"/>
                  <c:y val="8.1101161432513419E-2"/>
                </c:manualLayout>
              </c:layout>
              <c:tx>
                <c:rich>
                  <a:bodyPr/>
                  <a:lstStyle/>
                  <a:p>
                    <a:fld id="{EEE5BC7E-303B-4528-8AB8-FAC9113862A3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0,9%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265C-4DC6-9D69-1D47876192D1}"/>
                </c:ext>
              </c:extLst>
            </c:dLbl>
            <c:dLbl>
              <c:idx val="8"/>
              <c:layout>
                <c:manualLayout>
                  <c:x val="-0.17487439412149797"/>
                  <c:y val="-6.398575833916352E-2"/>
                </c:manualLayout>
              </c:layout>
              <c:tx>
                <c:rich>
                  <a:bodyPr/>
                  <a:lstStyle/>
                  <a:p>
                    <a:fld id="{9AEDE551-7047-4832-8B37-25EDABAE6084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4,4%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265C-4DC6-9D69-1D47876192D1}"/>
                </c:ext>
              </c:extLst>
            </c:dLbl>
            <c:dLbl>
              <c:idx val="9"/>
              <c:layout>
                <c:manualLayout>
                  <c:x val="-0.20702273682205735"/>
                  <c:y val="-9.7886220955189628E-3"/>
                </c:manualLayout>
              </c:layout>
              <c:tx>
                <c:rich>
                  <a:bodyPr/>
                  <a:lstStyle/>
                  <a:p>
                    <a:fld id="{F1C8C861-6702-4551-8E8B-C15E752F8EA1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A1D8BEBA-1DEB-4DC7-BC36-1C50BCA93A38}" type="PERCENTAGE"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265C-4DC6-9D69-1D47876192D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0000"/>
                    </a:solidFill>
                  </a:defRPr>
                </a:pPr>
                <a:endParaRPr lang="ru-BY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Лист1!$A$43:$A$51</c:f>
              <c:strCache>
                <c:ptCount val="9"/>
                <c:pt idx="0">
                  <c:v>Подоходный налог                                5 344,3тыс.руб.</c:v>
                </c:pt>
                <c:pt idx="1">
                  <c:v>Штрафы и удержания 37,0 тыс.руб.</c:v>
                </c:pt>
                <c:pt idx="2">
                  <c:v>Налог на добавленную стоимость                            1 405,4 тыс.руб. </c:v>
                </c:pt>
                <c:pt idx="3">
                  <c:v>Налог на недвижимость                689,4 тыс.руб.</c:v>
                </c:pt>
                <c:pt idx="4">
                  <c:v>Земельный налог                                       106,8 тыс.руб.</c:v>
                </c:pt>
                <c:pt idx="5">
                  <c:v>Налог при упрощенной  системе налогообложения                 330,3 тыс.руб.</c:v>
                </c:pt>
                <c:pt idx="6">
                  <c:v>Единый налог с ИП и иных физических лиц 167,3 тыс.руб.</c:v>
                </c:pt>
                <c:pt idx="7">
                  <c:v>Местные налоги и сборы 80,1 тыс.руб.</c:v>
                </c:pt>
                <c:pt idx="8">
                  <c:v>Другие платежи                               373,3 тыс.руб.</c:v>
                </c:pt>
              </c:strCache>
            </c:strRef>
          </c:cat>
          <c:val>
            <c:numRef>
              <c:f>Лист1!$D$43:$D$51</c:f>
              <c:numCache>
                <c:formatCode>0.0</c:formatCode>
                <c:ptCount val="9"/>
                <c:pt idx="0">
                  <c:v>62.6</c:v>
                </c:pt>
                <c:pt idx="1">
                  <c:v>0.4</c:v>
                </c:pt>
                <c:pt idx="2">
                  <c:v>16.5</c:v>
                </c:pt>
                <c:pt idx="3">
                  <c:v>8.1</c:v>
                </c:pt>
                <c:pt idx="4">
                  <c:v>1.3</c:v>
                </c:pt>
                <c:pt idx="5">
                  <c:v>3.9</c:v>
                </c:pt>
                <c:pt idx="6">
                  <c:v>2</c:v>
                </c:pt>
                <c:pt idx="7">
                  <c:v>0.9</c:v>
                </c:pt>
                <c:pt idx="8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265C-4DC6-9D69-1D47876192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31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208498112887607E-3"/>
          <c:y val="1.3648177526605363E-3"/>
          <c:w val="0.817003851575274"/>
          <c:h val="0.84566306066425445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hPercent val="150"/>
      <c:rotY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07923708787084"/>
          <c:y val="0.28958633219497348"/>
          <c:w val="0.68214360704911881"/>
          <c:h val="0.52017497812773406"/>
        </c:manualLayout>
      </c:layout>
      <c:pie3DChart>
        <c:varyColors val="1"/>
        <c:ser>
          <c:idx val="0"/>
          <c:order val="0"/>
          <c:explosion val="27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CF7A-4C1B-971E-26382647C09B}"/>
              </c:ext>
            </c:extLst>
          </c:dPt>
          <c:dPt>
            <c:idx val="1"/>
            <c:bubble3D val="0"/>
            <c:spPr>
              <a:solidFill>
                <a:srgbClr val="CC00FF"/>
              </a:solidFill>
            </c:spPr>
            <c:extLst>
              <c:ext xmlns:c16="http://schemas.microsoft.com/office/drawing/2014/chart" uri="{C3380CC4-5D6E-409C-BE32-E72D297353CC}">
                <c16:uniqueId val="{00000003-CF7A-4C1B-971E-26382647C09B}"/>
              </c:ext>
            </c:extLst>
          </c:dPt>
          <c:dPt>
            <c:idx val="2"/>
            <c:bubble3D val="0"/>
            <c:spPr>
              <a:solidFill>
                <a:srgbClr val="33CC33"/>
              </a:solidFill>
            </c:spPr>
            <c:extLst>
              <c:ext xmlns:c16="http://schemas.microsoft.com/office/drawing/2014/chart" uri="{C3380CC4-5D6E-409C-BE32-E72D297353CC}">
                <c16:uniqueId val="{00000005-CF7A-4C1B-971E-26382647C09B}"/>
              </c:ext>
            </c:extLst>
          </c:dPt>
          <c:dPt>
            <c:idx val="3"/>
            <c:bubble3D val="0"/>
            <c:spPr>
              <a:solidFill>
                <a:srgbClr val="663300"/>
              </a:solidFill>
            </c:spPr>
            <c:extLst>
              <c:ext xmlns:c16="http://schemas.microsoft.com/office/drawing/2014/chart" uri="{C3380CC4-5D6E-409C-BE32-E72D297353CC}">
                <c16:uniqueId val="{00000007-CF7A-4C1B-971E-26382647C09B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9-CF7A-4C1B-971E-26382647C09B}"/>
              </c:ext>
            </c:extLst>
          </c:dPt>
          <c:dPt>
            <c:idx val="5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B-CF7A-4C1B-971E-26382647C09B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CF7A-4C1B-971E-26382647C09B}"/>
              </c:ext>
            </c:extLst>
          </c:dPt>
          <c:dPt>
            <c:idx val="7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F-CF7A-4C1B-971E-26382647C09B}"/>
              </c:ext>
            </c:extLst>
          </c:dPt>
          <c:dLbls>
            <c:dLbl>
              <c:idx val="0"/>
              <c:layout>
                <c:manualLayout>
                  <c:x val="8.4359839647446477E-2"/>
                  <c:y val="-0.12628033613549111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7A-4C1B-971E-26382647C09B}"/>
                </c:ext>
              </c:extLst>
            </c:dLbl>
            <c:dLbl>
              <c:idx val="1"/>
              <c:layout>
                <c:manualLayout>
                  <c:x val="0.14624743675198376"/>
                  <c:y val="5.6331678726518298E-3"/>
                </c:manualLayout>
              </c:layout>
              <c:tx>
                <c:rich>
                  <a:bodyPr rot="0" vert="horz" anchor="ctr" anchorCtr="0"/>
                  <a:lstStyle/>
                  <a:p>
                    <a:pPr>
                      <a:defRPr sz="1400">
                        <a:solidFill>
                          <a:srgbClr val="000000"/>
                        </a:solidFill>
                      </a:defRPr>
                    </a:pPr>
                    <a:fld id="{298E7F25-CEAD-4E55-A1DD-C4E7B1481DED}" type="CATEGORYNAME">
                      <a:rPr lang="ru-RU" sz="1400" dirty="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[ИМЯ КАТЕГОРИИ]</a:t>
                    </a:fld>
                    <a:r>
                      <a:rPr lang="ru-RU" sz="1400" baseline="0" dirty="0"/>
                      <a:t>
</a:t>
                    </a:r>
                    <a:fld id="{7723E70F-3C21-4D88-ADA5-D24C93236076}" type="PERCENTAGE">
                      <a:rPr lang="ru-RU" sz="1400" baseline="0" dirty="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[ПРОЦЕНТ]</a:t>
                    </a:fld>
                    <a:endParaRPr lang="ru-RU" sz="1400" baseline="0" dirty="0"/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314756693700701"/>
                      <c:h val="0.146846530941006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F7A-4C1B-971E-26382647C09B}"/>
                </c:ext>
              </c:extLst>
            </c:dLbl>
            <c:dLbl>
              <c:idx val="2"/>
              <c:layout>
                <c:manualLayout>
                  <c:x val="0.10453427628411657"/>
                  <c:y val="4.44132750682023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26425304595779"/>
                      <c:h val="0.146846530941006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F7A-4C1B-971E-26382647C09B}"/>
                </c:ext>
              </c:extLst>
            </c:dLbl>
            <c:dLbl>
              <c:idx val="3"/>
              <c:layout>
                <c:manualLayout>
                  <c:x val="5.1792509165648259E-2"/>
                  <c:y val="7.0358212513424431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525619838536458"/>
                      <c:h val="0.125663120764359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F7A-4C1B-971E-26382647C09B}"/>
                </c:ext>
              </c:extLst>
            </c:dLbl>
            <c:dLbl>
              <c:idx val="4"/>
              <c:layout>
                <c:manualLayout>
                  <c:x val="-8.6880624375069437E-2"/>
                  <c:y val="1.8463419187991457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7A-4C1B-971E-26382647C09B}"/>
                </c:ext>
              </c:extLst>
            </c:dLbl>
            <c:dLbl>
              <c:idx val="5"/>
              <c:layout>
                <c:manualLayout>
                  <c:x val="0"/>
                  <c:y val="-5.4909408213902201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F7A-4C1B-971E-26382647C09B}"/>
                </c:ext>
              </c:extLst>
            </c:dLbl>
            <c:dLbl>
              <c:idx val="6"/>
              <c:layout>
                <c:manualLayout>
                  <c:x val="2.4127400478537616E-2"/>
                  <c:y val="-2.7211952295155609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F7A-4C1B-971E-26382647C09B}"/>
                </c:ext>
              </c:extLst>
            </c:dLbl>
            <c:dLbl>
              <c:idx val="7"/>
              <c:layout>
                <c:manualLayout>
                  <c:x val="-1.4950074991667592E-2"/>
                  <c:y val="-0.14082308755817255"/>
                </c:manualLayout>
              </c:layout>
              <c:numFmt formatCode="0.0%" sourceLinked="0"/>
              <c:spPr/>
              <c:txPr>
                <a:bodyPr rot="0" vert="horz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F7A-4C1B-971E-26382647C09B}"/>
                </c:ext>
              </c:extLst>
            </c:dLbl>
            <c:dLbl>
              <c:idx val="8"/>
              <c:layout>
                <c:manualLayout>
                  <c:x val="-3.8807684719714505E-2"/>
                  <c:y val="8.63766596419122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F7A-4C1B-971E-26382647C09B}"/>
                </c:ext>
              </c:extLst>
            </c:dLbl>
            <c:dLbl>
              <c:idx val="9"/>
              <c:layout>
                <c:manualLayout>
                  <c:x val="0.17266366704161978"/>
                  <c:y val="0.1860031041011515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F7A-4C1B-971E-26382647C09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400">
                    <a:solidFill>
                      <a:srgbClr val="000000"/>
                    </a:solidFill>
                  </a:defRPr>
                </a:pPr>
                <a:endParaRPr lang="ru-BY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Лист1!$A$43:$A$49</c:f>
              <c:strCache>
                <c:ptCount val="7"/>
                <c:pt idx="0">
                  <c:v>Жилищно- коммунальные услуги                          2 214,8 тыс.руб.</c:v>
                </c:pt>
                <c:pt idx="1">
                  <c:v>Общегосударственные расходы    1 573,5 тыс.руб.</c:v>
                </c:pt>
                <c:pt idx="2">
                  <c:v>Национальная экономика                          608,0 тыс.руб.</c:v>
                </c:pt>
                <c:pt idx="3">
                  <c:v>Социальная политика                              920,8 тыс.руб.</c:v>
                </c:pt>
                <c:pt idx="4">
                  <c:v>Физическая культура, спорт культура и средства массовой информации                                                1 554,1 тыс.руб.</c:v>
                </c:pt>
                <c:pt idx="5">
                  <c:v>Образование                  7 363,4 тыс.руб.</c:v>
                </c:pt>
                <c:pt idx="6">
                  <c:v>Здравоохранение          4 776,6 тыс.руб.</c:v>
                </c:pt>
              </c:strCache>
            </c:strRef>
          </c:cat>
          <c:val>
            <c:numRef>
              <c:f>Лист1!$C$43:$C$49</c:f>
              <c:numCache>
                <c:formatCode>0.0</c:formatCode>
                <c:ptCount val="7"/>
                <c:pt idx="0">
                  <c:v>2214.8000000000002</c:v>
                </c:pt>
                <c:pt idx="1">
                  <c:v>1573.5</c:v>
                </c:pt>
                <c:pt idx="2">
                  <c:v>608</c:v>
                </c:pt>
                <c:pt idx="3">
                  <c:v>920.8</c:v>
                </c:pt>
                <c:pt idx="4">
                  <c:v>1554.1</c:v>
                </c:pt>
                <c:pt idx="5">
                  <c:v>7363.4</c:v>
                </c:pt>
                <c:pt idx="6">
                  <c:v>4776.6000000000004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F7A-4C1B-971E-26382647C09B}"/>
            </c:ext>
          </c:extLst>
        </c:ser>
        <c:ser>
          <c:idx val="1"/>
          <c:order val="1"/>
          <c:explosion val="8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13-CF7A-4C1B-971E-26382647C09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14-CF7A-4C1B-971E-26382647C09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5-CF7A-4C1B-971E-26382647C09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6-CF7A-4C1B-971E-26382647C09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7-CF7A-4C1B-971E-26382647C09B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8-CF7A-4C1B-971E-26382647C09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9-CF7A-4C1B-971E-26382647C09B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A-CF7A-4C1B-971E-26382647C09B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Лист1!$A$43:$A$49</c:f>
              <c:strCache>
                <c:ptCount val="7"/>
                <c:pt idx="0">
                  <c:v>Жилищно- коммунальные услуги                          2 214,8 тыс.руб.</c:v>
                </c:pt>
                <c:pt idx="1">
                  <c:v>Общегосударственные расходы    1 573,5 тыс.руб.</c:v>
                </c:pt>
                <c:pt idx="2">
                  <c:v>Национальная экономика                          608,0 тыс.руб.</c:v>
                </c:pt>
                <c:pt idx="3">
                  <c:v>Социальная политика                              920,8 тыс.руб.</c:v>
                </c:pt>
                <c:pt idx="4">
                  <c:v>Физическая культура, спорт культура и средства массовой информации                                                1 554,1 тыс.руб.</c:v>
                </c:pt>
                <c:pt idx="5">
                  <c:v>Образование                  7 363,4 тыс.руб.</c:v>
                </c:pt>
                <c:pt idx="6">
                  <c:v>Здравоохранение          4 776,6 тыс.руб.</c:v>
                </c:pt>
              </c:strCache>
            </c:strRef>
          </c:cat>
          <c:val>
            <c:numRef>
              <c:f>Лист1!$D$43:$D$49</c:f>
              <c:numCache>
                <c:formatCode>0.0</c:formatCode>
                <c:ptCount val="7"/>
                <c:pt idx="0">
                  <c:v>11.6</c:v>
                </c:pt>
                <c:pt idx="1">
                  <c:v>8.3000000000000007</c:v>
                </c:pt>
                <c:pt idx="2">
                  <c:v>3.2</c:v>
                </c:pt>
                <c:pt idx="3">
                  <c:v>4.8</c:v>
                </c:pt>
                <c:pt idx="4">
                  <c:v>8.1999999999999993</c:v>
                </c:pt>
                <c:pt idx="5">
                  <c:v>38.700000000000003</c:v>
                </c:pt>
                <c:pt idx="6">
                  <c:v>25.1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F7A-4C1B-971E-26382647C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0.67916</cdr:x>
      <cdr:y>0.91692</cdr:y>
    </cdr:from>
    <cdr:to>
      <cdr:x>0.99752</cdr:x>
      <cdr:y>0.99674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220316" y="6302852"/>
          <a:ext cx="2915801" cy="548680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 w="6350">
          <a:solidFill>
            <a:schemeClr val="bg2">
              <a:lumMod val="50000"/>
            </a:schemeClr>
          </a:solidFill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ВСЕГО – 8 533,9 </a:t>
          </a:r>
          <a:r>
            <a:rPr lang="ru-RU" sz="1600" b="1" dirty="0" err="1">
              <a:solidFill>
                <a:schemeClr val="bg2">
                  <a:lumMod val="50000"/>
                </a:schemeClr>
              </a:solidFill>
            </a:rPr>
            <a:t>тыс.руб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.</a:t>
          </a:r>
        </a:p>
      </cdr:txBody>
    </cdr:sp>
  </cdr:relSizeAnchor>
  <cdr:relSizeAnchor xmlns:cdr="http://schemas.openxmlformats.org/drawingml/2006/chartDrawing">
    <cdr:from>
      <cdr:x>0.00062</cdr:x>
      <cdr:y>0.03323</cdr:y>
    </cdr:from>
    <cdr:to>
      <cdr:x>1</cdr:x>
      <cdr:y>0.20785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5678" y="228409"/>
          <a:ext cx="9153140" cy="1200331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threePt" dir="t"/>
          </a:scene3d>
          <a:sp3d extrusionH="57150">
            <a:bevelT w="82550" h="38100" prst="coolSlant"/>
          </a:sp3d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Структура собственных доходов бюджета </a:t>
          </a:r>
        </a:p>
        <a:p xmlns:a="http://schemas.openxmlformats.org/drawingml/2006/main">
          <a:pPr algn="ctr"/>
          <a:r>
            <a:rPr lang="ru-RU" sz="2400" b="1" dirty="0" err="1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Лепельского</a:t>
          </a:r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 района</a:t>
          </a:r>
        </a:p>
        <a:p xmlns:a="http://schemas.openxmlformats.org/drawingml/2006/main">
          <a:pPr algn="ctr"/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за январь – март 2023 года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0.49604</cdr:x>
      <cdr:y>0.5032</cdr:y>
    </cdr:from>
    <cdr:to>
      <cdr:x>0.50916</cdr:x>
      <cdr:y>0.55028</cdr:y>
    </cdr:to>
    <cdr:sp macro="" textlink="">
      <cdr:nvSpPr>
        <cdr:cNvPr id="1024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91753" y="3367543"/>
          <a:ext cx="130902" cy="343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950" b="0" i="0" strike="noStrike">
              <a:solidFill>
                <a:srgbClr val="000000"/>
              </a:solidFill>
              <a:latin typeface="Arial Cyr"/>
            </a:rPr>
            <a:t>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0.67258</cdr:x>
      <cdr:y>0.89417</cdr:y>
    </cdr:from>
    <cdr:to>
      <cdr:x>0.98722</cdr:x>
      <cdr:y>0.98507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156176" y="4957833"/>
          <a:ext cx="2880000" cy="504000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 w="6350">
          <a:solidFill>
            <a:schemeClr val="bg2">
              <a:lumMod val="50000"/>
            </a:schemeClr>
          </a:solidFill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ВСЕГО – 19 011,2 </a:t>
          </a:r>
          <a:r>
            <a:rPr lang="ru-RU" sz="1600" b="1" dirty="0" err="1">
              <a:solidFill>
                <a:schemeClr val="bg2">
                  <a:lumMod val="50000"/>
                </a:schemeClr>
              </a:solidFill>
            </a:rPr>
            <a:t>тыс.руб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0.49925</cdr:x>
      <cdr:y>0.50468</cdr:y>
    </cdr:from>
    <cdr:to>
      <cdr:x>0.51114</cdr:x>
      <cdr:y>0.54708</cdr:y>
    </cdr:to>
    <cdr:sp macro="" textlink="">
      <cdr:nvSpPr>
        <cdr:cNvPr id="1024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91753" y="3367543"/>
          <a:ext cx="130902" cy="343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950" b="0" i="0" strike="noStrike">
              <a:solidFill>
                <a:srgbClr val="000000"/>
              </a:solidFill>
              <a:latin typeface="Arial Cyr"/>
            </a:rPr>
            <a:t>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CD145-9A08-4B2A-93B5-C02E3D66AE30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4538"/>
            <a:ext cx="4956175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991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C5A43-80F2-4E96-B345-1DFE78532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843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chemeClr val="bg1">
              <a:lumMod val="20000"/>
              <a:lumOff val="80000"/>
            </a:schemeClr>
          </a:fgClr>
          <a:bgClr>
            <a:schemeClr val="bg2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A02026-7BB4-4A6A-A58B-25FBD4906DBB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20840"/>
            <a:ext cx="9144000" cy="3400931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 итогах</a:t>
            </a:r>
          </a:p>
          <a:p>
            <a:pPr algn="ctr"/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исполнения бюджета </a:t>
            </a:r>
          </a:p>
          <a:p>
            <a:pPr algn="ctr"/>
            <a:r>
              <a:rPr lang="ru-RU" sz="5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53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январь – март 2023 года</a:t>
            </a:r>
          </a:p>
        </p:txBody>
      </p:sp>
    </p:spTree>
    <p:extLst>
      <p:ext uri="{BB962C8B-B14F-4D97-AF65-F5344CB8AC3E}">
        <p14:creationId xmlns:p14="http://schemas.microsoft.com/office/powerpoint/2010/main" val="87910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Выполнение доходной части бюджета </a:t>
            </a:r>
          </a:p>
          <a:p>
            <a:pPr algn="ctr"/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2022-2023 </a:t>
            </a:r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г.г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781444"/>
              </p:ext>
            </p:extLst>
          </p:nvPr>
        </p:nvGraphicFramePr>
        <p:xfrm>
          <a:off x="265431" y="1772816"/>
          <a:ext cx="8604000" cy="492356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2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8072">
                <a:tc rowSpan="2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Уточненный годовой план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на 2023 год, </a:t>
                      </a:r>
                      <a:r>
                        <a:rPr lang="ru-RU" sz="1400" b="0" baseline="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тыс.руб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Факт поступлений, </a:t>
                      </a:r>
                    </a:p>
                    <a:p>
                      <a:pPr algn="ctr"/>
                      <a:r>
                        <a:rPr lang="ru-RU" sz="1400" b="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тыс.руб</a:t>
                      </a:r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Процент выполнения, 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baseline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январь-март  2022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январь-март   2023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 плану на 2023год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факту январю-марту 2022 года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6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Собственные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47 236,6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8 230,7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8 533,9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6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 </a:t>
                      </a:r>
                      <a:r>
                        <a:rPr lang="ru-RU" sz="1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 налоговые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43 060,9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7 462,2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7 701,4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неналоговые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4 175,7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Безвозмездные поступления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33 905,0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8 840,9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8 647,0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 </a:t>
                      </a:r>
                      <a:r>
                        <a:rPr lang="ru-RU" sz="1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 дотация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30 662,2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8 668,0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8 245,7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Всего доходов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81 141,6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17 071,6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17 180,9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58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44193618"/>
              </p:ext>
            </p:extLst>
          </p:nvPr>
        </p:nvGraphicFramePr>
        <p:xfrm>
          <a:off x="-14818" y="-15964"/>
          <a:ext cx="9158818" cy="6873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7181880"/>
              </p:ext>
            </p:extLst>
          </p:nvPr>
        </p:nvGraphicFramePr>
        <p:xfrm>
          <a:off x="-14818" y="1340768"/>
          <a:ext cx="871296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075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Структура расходной части бюджета </a:t>
            </a:r>
          </a:p>
          <a:p>
            <a:pPr algn="ctr"/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январь – март 2023 года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553426498"/>
              </p:ext>
            </p:extLst>
          </p:nvPr>
        </p:nvGraphicFramePr>
        <p:xfrm>
          <a:off x="179511" y="1484784"/>
          <a:ext cx="8985449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7842444"/>
              </p:ext>
            </p:extLst>
          </p:nvPr>
        </p:nvGraphicFramePr>
        <p:xfrm>
          <a:off x="323529" y="716796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846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377976"/>
              </p:ext>
            </p:extLst>
          </p:nvPr>
        </p:nvGraphicFramePr>
        <p:xfrm>
          <a:off x="252000" y="1988840"/>
          <a:ext cx="8640000" cy="216000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7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00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Прямой</a:t>
                      </a:r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долг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Гарантированный долг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Итого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4 577,6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-140,7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4 303,0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-6,4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8 880,6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-147,1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Долговые обязательства органов местного управления 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 </a:t>
            </a:r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Лепельскому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району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 1 апреля 2023 года</a:t>
            </a:r>
          </a:p>
        </p:txBody>
      </p:sp>
    </p:spTree>
    <p:extLst>
      <p:ext uri="{BB962C8B-B14F-4D97-AF65-F5344CB8AC3E}">
        <p14:creationId xmlns:p14="http://schemas.microsoft.com/office/powerpoint/2010/main" val="845358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rgbClr val="BFBFBF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1312</TotalTime>
  <Words>239</Words>
  <Application>Microsoft Office PowerPoint</Application>
  <PresentationFormat>Экран (4:3)</PresentationFormat>
  <Paragraphs>98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Arial Cyr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TsiuSI</dc:creator>
  <cp:lastModifiedBy>Воблая Ольга Степановна</cp:lastModifiedBy>
  <cp:revision>106</cp:revision>
  <cp:lastPrinted>2023-05-04T07:11:10Z</cp:lastPrinted>
  <dcterms:created xsi:type="dcterms:W3CDTF">2019-04-23T06:52:08Z</dcterms:created>
  <dcterms:modified xsi:type="dcterms:W3CDTF">2023-05-04T12:20:04Z</dcterms:modified>
</cp:coreProperties>
</file>